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9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9.xml" ContentType="application/vnd.openxmlformats-officedocument.presentationml.slide+xml"/>
  <Override PartName="/ppt/slides/slide98.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0"/>
  </p:notesMasterIdLst>
  <p:sldIdLst>
    <p:sldId id="256" r:id="rId2"/>
    <p:sldId id="313" r:id="rId3"/>
    <p:sldId id="314" r:id="rId4"/>
    <p:sldId id="315" r:id="rId5"/>
    <p:sldId id="316" r:id="rId6"/>
    <p:sldId id="317" r:id="rId7"/>
    <p:sldId id="318" r:id="rId8"/>
    <p:sldId id="322" r:id="rId9"/>
    <p:sldId id="323" r:id="rId10"/>
    <p:sldId id="324" r:id="rId11"/>
    <p:sldId id="325" r:id="rId12"/>
    <p:sldId id="326" r:id="rId13"/>
    <p:sldId id="328" r:id="rId14"/>
    <p:sldId id="330" r:id="rId15"/>
    <p:sldId id="331" r:id="rId16"/>
    <p:sldId id="333" r:id="rId17"/>
    <p:sldId id="332" r:id="rId18"/>
    <p:sldId id="346" r:id="rId19"/>
    <p:sldId id="334" r:id="rId20"/>
    <p:sldId id="340" r:id="rId21"/>
    <p:sldId id="342" r:id="rId22"/>
    <p:sldId id="336" r:id="rId23"/>
    <p:sldId id="338" r:id="rId24"/>
    <p:sldId id="343" r:id="rId25"/>
    <p:sldId id="339" r:id="rId26"/>
    <p:sldId id="345" r:id="rId27"/>
    <p:sldId id="319" r:id="rId28"/>
    <p:sldId id="257" r:id="rId29"/>
    <p:sldId id="321" r:id="rId30"/>
    <p:sldId id="320" r:id="rId31"/>
    <p:sldId id="344" r:id="rId32"/>
    <p:sldId id="258" r:id="rId33"/>
    <p:sldId id="348" r:id="rId34"/>
    <p:sldId id="347" r:id="rId35"/>
    <p:sldId id="350" r:id="rId36"/>
    <p:sldId id="349" r:id="rId37"/>
    <p:sldId id="352" r:id="rId38"/>
    <p:sldId id="351" r:id="rId39"/>
    <p:sldId id="372" r:id="rId40"/>
    <p:sldId id="259" r:id="rId41"/>
    <p:sldId id="373" r:id="rId42"/>
    <p:sldId id="374" r:id="rId43"/>
    <p:sldId id="354" r:id="rId44"/>
    <p:sldId id="376" r:id="rId45"/>
    <p:sldId id="378" r:id="rId46"/>
    <p:sldId id="375" r:id="rId47"/>
    <p:sldId id="355" r:id="rId48"/>
    <p:sldId id="377" r:id="rId49"/>
    <p:sldId id="353" r:id="rId50"/>
    <p:sldId id="379" r:id="rId51"/>
    <p:sldId id="381" r:id="rId52"/>
    <p:sldId id="356" r:id="rId53"/>
    <p:sldId id="382" r:id="rId54"/>
    <p:sldId id="380" r:id="rId55"/>
    <p:sldId id="383" r:id="rId56"/>
    <p:sldId id="357" r:id="rId57"/>
    <p:sldId id="384" r:id="rId58"/>
    <p:sldId id="260" r:id="rId59"/>
    <p:sldId id="358" r:id="rId60"/>
    <p:sldId id="400" r:id="rId61"/>
    <p:sldId id="399" r:id="rId62"/>
    <p:sldId id="359" r:id="rId63"/>
    <p:sldId id="401" r:id="rId64"/>
    <p:sldId id="261" r:id="rId65"/>
    <p:sldId id="386" r:id="rId66"/>
    <p:sldId id="387" r:id="rId67"/>
    <p:sldId id="389" r:id="rId68"/>
    <p:sldId id="392" r:id="rId69"/>
    <p:sldId id="393" r:id="rId70"/>
    <p:sldId id="394" r:id="rId71"/>
    <p:sldId id="395" r:id="rId72"/>
    <p:sldId id="360" r:id="rId73"/>
    <p:sldId id="402" r:id="rId74"/>
    <p:sldId id="403" r:id="rId75"/>
    <p:sldId id="361" r:id="rId76"/>
    <p:sldId id="262" r:id="rId77"/>
    <p:sldId id="405" r:id="rId78"/>
    <p:sldId id="406" r:id="rId79"/>
    <p:sldId id="407" r:id="rId80"/>
    <p:sldId id="363" r:id="rId81"/>
    <p:sldId id="364" r:id="rId82"/>
    <p:sldId id="408" r:id="rId83"/>
    <p:sldId id="365" r:id="rId84"/>
    <p:sldId id="413" r:id="rId85"/>
    <p:sldId id="415" r:id="rId86"/>
    <p:sldId id="409" r:id="rId87"/>
    <p:sldId id="410" r:id="rId88"/>
    <p:sldId id="263" r:id="rId89"/>
    <p:sldId id="366" r:id="rId90"/>
    <p:sldId id="367" r:id="rId91"/>
    <p:sldId id="368" r:id="rId92"/>
    <p:sldId id="264" r:id="rId93"/>
    <p:sldId id="411" r:id="rId94"/>
    <p:sldId id="369" r:id="rId95"/>
    <p:sldId id="370" r:id="rId96"/>
    <p:sldId id="412" r:id="rId97"/>
    <p:sldId id="371" r:id="rId98"/>
    <p:sldId id="414" r:id="rId99"/>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04" autoAdjust="0"/>
    <p:restoredTop sz="94660"/>
  </p:normalViewPr>
  <p:slideViewPr>
    <p:cSldViewPr>
      <p:cViewPr varScale="1">
        <p:scale>
          <a:sx n="46" d="100"/>
          <a:sy n="46" d="100"/>
        </p:scale>
        <p:origin x="-317" y="-8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60DA4F-8046-420A-922A-BF3F7374CBC3}" type="datetimeFigureOut">
              <a:rPr lang="es-CO" smtClean="0"/>
              <a:pPr/>
              <a:t>13/11/2011</a:t>
            </a:fld>
            <a:endParaRPr lang="es-CO"/>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18FEEA-F527-4592-9758-6FDE7F098246}" type="slidenum">
              <a:rPr lang="es-CO" smtClean="0"/>
              <a:pPr/>
              <a:t>‹Nº›</a:t>
            </a:fld>
            <a:endParaRPr lang="es-CO"/>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O" dirty="0"/>
          </a:p>
        </p:txBody>
      </p:sp>
      <p:sp>
        <p:nvSpPr>
          <p:cNvPr id="4" name="3 Marcador de número de diapositiva"/>
          <p:cNvSpPr>
            <a:spLocks noGrp="1"/>
          </p:cNvSpPr>
          <p:nvPr>
            <p:ph type="sldNum" sz="quarter" idx="10"/>
          </p:nvPr>
        </p:nvSpPr>
        <p:spPr/>
        <p:txBody>
          <a:bodyPr/>
          <a:lstStyle/>
          <a:p>
            <a:fld id="{8A18FEEA-F527-4592-9758-6FDE7F098246}" type="slidenum">
              <a:rPr lang="es-CO" smtClean="0"/>
              <a:pPr/>
              <a:t>22</a:t>
            </a:fld>
            <a:endParaRPr lang="es-CO"/>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DDAFC70B-1A65-49C8-BB6A-B6C69DD7720A}" type="datetimeFigureOut">
              <a:rPr lang="es-CO" smtClean="0"/>
              <a:pPr/>
              <a:t>13/11/2011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DDAFC70B-1A65-49C8-BB6A-B6C69DD7720A}" type="datetimeFigureOut">
              <a:rPr lang="es-CO" smtClean="0"/>
              <a:pPr/>
              <a:t>13/11/2011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DAFC70B-1A65-49C8-BB6A-B6C69DD7720A}" type="datetimeFigureOut">
              <a:rPr lang="es-CO" smtClean="0"/>
              <a:pPr/>
              <a:t>13/11/2011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DDAFC70B-1A65-49C8-BB6A-B6C69DD7720A}" type="datetimeFigureOut">
              <a:rPr lang="es-CO" smtClean="0"/>
              <a:pPr/>
              <a:t>13/11/2011</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DDAFC70B-1A65-49C8-BB6A-B6C69DD7720A}" type="datetimeFigureOut">
              <a:rPr lang="es-CO" smtClean="0"/>
              <a:pPr/>
              <a:t>13/11/2011</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DDAFC70B-1A65-49C8-BB6A-B6C69DD7720A}" type="datetimeFigureOut">
              <a:rPr lang="es-CO" smtClean="0"/>
              <a:pPr/>
              <a:t>13/11/2011</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DAFC70B-1A65-49C8-BB6A-B6C69DD7720A}" type="datetimeFigureOut">
              <a:rPr lang="es-CO" smtClean="0"/>
              <a:pPr/>
              <a:t>13/11/2011</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DAFC70B-1A65-49C8-BB6A-B6C69DD7720A}" type="datetimeFigureOut">
              <a:rPr lang="es-CO" smtClean="0"/>
              <a:pPr/>
              <a:t>13/11/2011</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DAFC70B-1A65-49C8-BB6A-B6C69DD7720A}" type="datetimeFigureOut">
              <a:rPr lang="es-CO" smtClean="0"/>
              <a:pPr/>
              <a:t>13/11/2011</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DDAFC70B-1A65-49C8-BB6A-B6C69DD7720A}" type="datetimeFigureOut">
              <a:rPr lang="es-CO" smtClean="0"/>
              <a:pPr/>
              <a:t>13/11/2011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DDAFC70B-1A65-49C8-BB6A-B6C69DD7720A}" type="datetimeFigureOut">
              <a:rPr lang="es-CO" smtClean="0"/>
              <a:pPr/>
              <a:t>13/11/2011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AFC70B-1A65-49C8-BB6A-B6C69DD7720A}" type="datetimeFigureOut">
              <a:rPr lang="es-CO" smtClean="0"/>
              <a:pPr/>
              <a:t>13/11/2011</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36B2B8-4427-4A0E-B2A7-A16D55F63829}" type="slidenum">
              <a:rPr lang="es-CO" smtClean="0"/>
              <a:pPr/>
              <a:t>‹Nº›</a:t>
            </a:fld>
            <a:endParaRPr lang="es-CO"/>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zenit.org/" TargetMode="External"/><Relationship Id="rId2" Type="http://schemas.openxmlformats.org/officeDocument/2006/relationships/hyperlink" Target="http://www.elevangelioeterno.com/site/v2/menu/ley_dominical/abuela_obama.html" TargetMode="Externa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hyperlink" Target="http://www.comece.org/"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hyperlink" Target="http://www.sabadobiblico.com/recursos/biblioteca-de-articulos/articletype/articleview/articleid/1228/la-iglesia-catolica-admite-haber-hecho-el-cambio.aspx"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4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1.jpeg"/><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4.jpeg"/></Relationships>
</file>

<file path=ppt/slides/_rels/slide5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42.jpeg"/><Relationship Id="rId1" Type="http://schemas.openxmlformats.org/officeDocument/2006/relationships/slideLayout" Target="../slideLayouts/slideLayout2.xml"/><Relationship Id="rId5" Type="http://schemas.openxmlformats.org/officeDocument/2006/relationships/image" Target="../media/image58.jpeg"/><Relationship Id="rId4" Type="http://schemas.openxmlformats.org/officeDocument/2006/relationships/image" Target="../media/image57.jpeg"/></Relationships>
</file>

<file path=ppt/slides/_rels/slide6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hyperlink" Target="http://rcotom.files.wordpress.com/2008/07/armagedon.jpg" TargetMode="Externa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2.xml"/><Relationship Id="rId5" Type="http://schemas.openxmlformats.org/officeDocument/2006/relationships/image" Target="../media/image77.jpeg"/><Relationship Id="rId4" Type="http://schemas.openxmlformats.org/officeDocument/2006/relationships/image" Target="../media/image76.jpeg"/></Relationships>
</file>

<file path=ppt/slides/_rels/slide86.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solidFill>
            <a:schemeClr val="accent2"/>
          </a:solidFill>
        </p:spPr>
        <p:txBody>
          <a:bodyPr/>
          <a:lstStyle/>
          <a:p>
            <a:pPr algn="l"/>
            <a:r>
              <a:rPr lang="es-CO" dirty="0" smtClean="0">
                <a:latin typeface="Algerian" pitchFamily="82" charset="0"/>
              </a:rPr>
              <a:t>Tema N° 9</a:t>
            </a:r>
            <a:br>
              <a:rPr lang="es-CO" dirty="0" smtClean="0">
                <a:latin typeface="Algerian" pitchFamily="82" charset="0"/>
              </a:rPr>
            </a:br>
            <a:r>
              <a:rPr lang="es-CO" dirty="0" smtClean="0">
                <a:latin typeface="Algerian" pitchFamily="82" charset="0"/>
              </a:rPr>
              <a:t>LA LEY DOMINICAL</a:t>
            </a:r>
            <a:endParaRPr lang="es-CO" dirty="0">
              <a:latin typeface="Algerian" pitchFamily="82"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20000"/>
              <a:lumOff val="80000"/>
            </a:schemeClr>
          </a:solidFill>
        </p:spPr>
        <p:txBody>
          <a:bodyPr>
            <a:normAutofit fontScale="90000"/>
          </a:bodyPr>
          <a:lstStyle/>
          <a:p>
            <a:r>
              <a:rPr lang="es-CO" dirty="0" smtClean="0"/>
              <a:t/>
            </a:r>
            <a:br>
              <a:rPr lang="es-CO" dirty="0" smtClean="0"/>
            </a:br>
            <a:r>
              <a:rPr lang="es-CO" sz="4900" b="1" dirty="0" smtClean="0">
                <a:latin typeface="Arial Narrow" pitchFamily="34" charset="0"/>
              </a:rPr>
              <a:t>Satanás desafía la autoridad de Dios </a:t>
            </a:r>
            <a:br>
              <a:rPr lang="es-CO" sz="4900" b="1" dirty="0" smtClean="0">
                <a:latin typeface="Arial Narrow" pitchFamily="34" charset="0"/>
              </a:rPr>
            </a:br>
            <a:endParaRPr lang="es-CO" b="1" dirty="0">
              <a:latin typeface="Arial Narrow" pitchFamily="34" charset="0"/>
            </a:endParaRPr>
          </a:p>
        </p:txBody>
      </p:sp>
      <p:sp>
        <p:nvSpPr>
          <p:cNvPr id="3" name="2 Marcador de contenido"/>
          <p:cNvSpPr>
            <a:spLocks noGrp="1"/>
          </p:cNvSpPr>
          <p:nvPr>
            <p:ph idx="1"/>
          </p:nvPr>
        </p:nvSpPr>
        <p:spPr>
          <a:xfrm>
            <a:off x="0" y="1600200"/>
            <a:ext cx="8686800" cy="1324744"/>
          </a:xfrm>
          <a:solidFill>
            <a:schemeClr val="accent2">
              <a:lumMod val="20000"/>
              <a:lumOff val="80000"/>
            </a:schemeClr>
          </a:solidFill>
        </p:spPr>
        <p:txBody>
          <a:bodyPr>
            <a:normAutofit fontScale="92500" lnSpcReduction="20000"/>
          </a:bodyPr>
          <a:lstStyle/>
          <a:p>
            <a:pPr>
              <a:buNone/>
            </a:pPr>
            <a:r>
              <a:rPr lang="es-CO" dirty="0" smtClean="0"/>
              <a:t>       Dios acusa a Babilonia "porque ha hecho beber a todas las naciones del vino del furor de su fornicación"... </a:t>
            </a:r>
            <a:r>
              <a:rPr lang="es-CO" dirty="0" smtClean="0">
                <a:solidFill>
                  <a:srgbClr val="FF0000"/>
                </a:solidFill>
              </a:rPr>
              <a:t>(Apoc.18:8)</a:t>
            </a:r>
            <a:r>
              <a:rPr lang="es-CO" dirty="0" smtClean="0"/>
              <a:t>. </a:t>
            </a:r>
          </a:p>
        </p:txBody>
      </p:sp>
      <p:sp>
        <p:nvSpPr>
          <p:cNvPr id="4" name="3 Rectángulo"/>
          <p:cNvSpPr/>
          <p:nvPr/>
        </p:nvSpPr>
        <p:spPr>
          <a:xfrm>
            <a:off x="0" y="3212976"/>
            <a:ext cx="6588224" cy="4093428"/>
          </a:xfrm>
          <a:prstGeom prst="rect">
            <a:avLst/>
          </a:prstGeom>
          <a:solidFill>
            <a:srgbClr val="FFC000"/>
          </a:solidFill>
        </p:spPr>
        <p:txBody>
          <a:bodyPr wrap="square">
            <a:spAutoFit/>
          </a:bodyPr>
          <a:lstStyle/>
          <a:p>
            <a:pPr>
              <a:buNone/>
            </a:pPr>
            <a:r>
              <a:rPr lang="es-CO" sz="3200" dirty="0" smtClean="0">
                <a:solidFill>
                  <a:srgbClr val="FF0000"/>
                </a:solidFill>
              </a:rPr>
              <a:t>Génesis 2:2-3</a:t>
            </a:r>
            <a:r>
              <a:rPr lang="es-CO" sz="3200" dirty="0" smtClean="0"/>
              <a:t> Dice “y acabó Dios en el día </a:t>
            </a:r>
            <a:r>
              <a:rPr lang="es-CO" sz="3200" dirty="0" smtClean="0">
                <a:solidFill>
                  <a:srgbClr val="0070C0"/>
                </a:solidFill>
              </a:rPr>
              <a:t>séptimo </a:t>
            </a:r>
            <a:r>
              <a:rPr lang="es-CO" sz="3200" dirty="0" smtClean="0"/>
              <a:t>la obra que hizo; y </a:t>
            </a:r>
            <a:r>
              <a:rPr lang="es-CO" sz="3200" dirty="0" smtClean="0">
                <a:solidFill>
                  <a:srgbClr val="0070C0"/>
                </a:solidFill>
              </a:rPr>
              <a:t>reposó el día séptimo</a:t>
            </a:r>
            <a:r>
              <a:rPr lang="es-CO" sz="3200" dirty="0" smtClean="0"/>
              <a:t> de toda la obra que hizo.  </a:t>
            </a:r>
            <a:r>
              <a:rPr lang="es-CO" sz="3200" baseline="30000" dirty="0" smtClean="0"/>
              <a:t>3</a:t>
            </a:r>
            <a:r>
              <a:rPr lang="es-CO" sz="3200" dirty="0" smtClean="0"/>
              <a:t> Y</a:t>
            </a:r>
            <a:r>
              <a:rPr lang="es-CO" sz="3200" dirty="0" smtClean="0">
                <a:solidFill>
                  <a:srgbClr val="0070C0"/>
                </a:solidFill>
              </a:rPr>
              <a:t> bendijo Dios al día séptimo</a:t>
            </a:r>
            <a:r>
              <a:rPr lang="es-CO" sz="3200" dirty="0" smtClean="0"/>
              <a:t>, y lo </a:t>
            </a:r>
            <a:r>
              <a:rPr lang="es-CO" sz="3200" dirty="0" smtClean="0">
                <a:solidFill>
                  <a:srgbClr val="0070C0"/>
                </a:solidFill>
              </a:rPr>
              <a:t>santificó</a:t>
            </a:r>
            <a:r>
              <a:rPr lang="es-CO" sz="3200" dirty="0" smtClean="0"/>
              <a:t>, porque en él reposó de toda la obra que había hecho en la creación”</a:t>
            </a:r>
          </a:p>
          <a:p>
            <a:endParaRPr lang="es-CO" dirty="0" smtClean="0"/>
          </a:p>
          <a:p>
            <a:pPr>
              <a:buNone/>
            </a:pPr>
            <a:r>
              <a:rPr lang="es-CO" dirty="0" smtClean="0"/>
              <a:t>    </a:t>
            </a:r>
          </a:p>
        </p:txBody>
      </p:sp>
      <p:pic>
        <p:nvPicPr>
          <p:cNvPr id="59396" name="Picture 4" descr="http://t2.gstatic.com/images?q=tbn:ANd9GcTyJ2LFCm1LVEzttspxxnnPGWha0vDuyMOsaMSjnPSEFzlVxAvD"/>
          <p:cNvPicPr>
            <a:picLocks noChangeAspect="1" noChangeArrowheads="1"/>
          </p:cNvPicPr>
          <p:nvPr/>
        </p:nvPicPr>
        <p:blipFill>
          <a:blip r:embed="rId2" cstate="print"/>
          <a:srcRect/>
          <a:stretch>
            <a:fillRect/>
          </a:stretch>
        </p:blipFill>
        <p:spPr bwMode="auto">
          <a:xfrm>
            <a:off x="6732240" y="3212976"/>
            <a:ext cx="2411760" cy="364502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21" presetID="24" presetClass="entr" presetSubtype="0" fill="hold" nodeType="with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anim to="" calcmode="lin" valueType="num">
                                      <p:cBhvr>
                                        <p:cTn id="23" dur="1" fill="hold"/>
                                        <p:tgtEl>
                                          <p:spTgt spid="4">
                                            <p:txEl>
                                              <p:pRg st="2" end="2"/>
                                            </p:txEl>
                                          </p:spTgt>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nodeType="clickEffect">
                                  <p:stCondLst>
                                    <p:cond delay="0"/>
                                  </p:stCondLst>
                                  <p:childTnLst>
                                    <p:set>
                                      <p:cBhvr>
                                        <p:cTn id="27" dur="1" fill="hold">
                                          <p:stCondLst>
                                            <p:cond delay="0"/>
                                          </p:stCondLst>
                                        </p:cTn>
                                        <p:tgtEl>
                                          <p:spTgt spid="59396"/>
                                        </p:tgtEl>
                                        <p:attrNameLst>
                                          <p:attrName>style.visibility</p:attrName>
                                        </p:attrNameLst>
                                      </p:cBhvr>
                                      <p:to>
                                        <p:strVal val="visible"/>
                                      </p:to>
                                    </p:set>
                                    <p:anim to="" calcmode="lin" valueType="num">
                                      <p:cBhvr>
                                        <p:cTn id="28" dur="1" fill="hold"/>
                                        <p:tgtEl>
                                          <p:spTgt spid="59396"/>
                                        </p:tgtEl>
                                        <p:attrNameLst>
                                          <p:attrName/>
                                        </p:attrNameLst>
                                      </p:cBhvr>
                                    </p:anim>
                                  </p:childTnLst>
                                </p:cTn>
                              </p:par>
                            </p:childTnLst>
                          </p:cTn>
                        </p:par>
                      </p:childTnLst>
                    </p:cTn>
                  </p:par>
                  <p:par>
                    <p:cTn id="29" fill="hold">
                      <p:stCondLst>
                        <p:cond delay="indefinite"/>
                      </p:stCondLst>
                      <p:childTnLst>
                        <p:par>
                          <p:cTn id="30" fill="hold">
                            <p:stCondLst>
                              <p:cond delay="0"/>
                            </p:stCondLst>
                            <p:childTnLst>
                              <p:par>
                                <p:cTn id="31" presetID="43" presetClass="entr" presetSubtype="0" fill="hold" grpId="0" nodeType="clickEffect">
                                  <p:stCondLst>
                                    <p:cond delay="0"/>
                                  </p:stCondLst>
                                  <p:childTnLst>
                                    <p:set>
                                      <p:cBhvr>
                                        <p:cTn id="32" dur="1" fill="hold">
                                          <p:stCondLst>
                                            <p:cond delay="0"/>
                                          </p:stCondLst>
                                        </p:cTn>
                                        <p:tgtEl>
                                          <p:spTgt spid="4">
                                            <p:bg/>
                                          </p:spTgt>
                                        </p:tgtEl>
                                        <p:attrNameLst>
                                          <p:attrName>style.visibility</p:attrName>
                                        </p:attrNameLst>
                                      </p:cBhvr>
                                      <p:to>
                                        <p:strVal val="visible"/>
                                      </p:to>
                                    </p:set>
                                    <p:animEffect transition="in" filter="fade">
                                      <p:cBhvr>
                                        <p:cTn id="33" dur="100"/>
                                        <p:tgtEl>
                                          <p:spTgt spid="4">
                                            <p:bg/>
                                          </p:spTgt>
                                        </p:tgtEl>
                                      </p:cBhvr>
                                    </p:animEffect>
                                    <p:anim calcmode="lin" valueType="num">
                                      <p:cBhvr>
                                        <p:cTn id="34" dur="400" fill="hold"/>
                                        <p:tgtEl>
                                          <p:spTgt spid="4">
                                            <p:bg/>
                                          </p:spTgt>
                                        </p:tgtEl>
                                        <p:attrNameLst>
                                          <p:attrName>ppt_x</p:attrName>
                                        </p:attrNameLst>
                                      </p:cBhvr>
                                      <p:tavLst>
                                        <p:tav tm="0">
                                          <p:val>
                                            <p:strVal val="#ppt_x"/>
                                          </p:val>
                                        </p:tav>
                                        <p:tav tm="100000">
                                          <p:val>
                                            <p:strVal val="#ppt_x"/>
                                          </p:val>
                                        </p:tav>
                                      </p:tavLst>
                                    </p:anim>
                                    <p:anim calcmode="lin" valueType="num">
                                      <p:cBhvr>
                                        <p:cTn id="35" dur="400" fill="hold"/>
                                        <p:tgtEl>
                                          <p:spTgt spid="4">
                                            <p:bg/>
                                          </p:spTgt>
                                        </p:tgtEl>
                                        <p:attrNameLst>
                                          <p:attrName>ppt_y</p:attrName>
                                        </p:attrNameLst>
                                      </p:cBhvr>
                                      <p:tavLst>
                                        <p:tav tm="0">
                                          <p:val>
                                            <p:strVal val="#ppt_y+0.31"/>
                                          </p:val>
                                        </p:tav>
                                        <p:tav tm="100000">
                                          <p:val>
                                            <p:strVal val="#ppt_y+0.31"/>
                                          </p:val>
                                        </p:tav>
                                      </p:tavLst>
                                    </p:anim>
                                    <p:anim calcmode="lin" valueType="num">
                                      <p:cBhvr>
                                        <p:cTn id="36" dur="600" decel="50000" fill="hold">
                                          <p:stCondLst>
                                            <p:cond delay="400"/>
                                          </p:stCondLst>
                                        </p:cTn>
                                        <p:tgtEl>
                                          <p:spTgt spid="4">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7" dur="600" decel="50000" fill="hold">
                                          <p:stCondLst>
                                            <p:cond delay="400"/>
                                          </p:stCondLst>
                                        </p:cTn>
                                        <p:tgtEl>
                                          <p:spTgt spid="4">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38" presetID="43" presetClass="entr" presetSubtype="0" fill="hold" grpId="0" nodeType="withEffect">
                                  <p:stCondLst>
                                    <p:cond delay="0"/>
                                  </p:stCondLst>
                                  <p:childTnLst>
                                    <p:set>
                                      <p:cBhvr>
                                        <p:cTn id="39" dur="1" fill="hold">
                                          <p:stCondLst>
                                            <p:cond delay="0"/>
                                          </p:stCondLst>
                                        </p:cTn>
                                        <p:tgtEl>
                                          <p:spTgt spid="4">
                                            <p:txEl>
                                              <p:pRg st="0" end="0"/>
                                            </p:txEl>
                                          </p:spTgt>
                                        </p:tgtEl>
                                        <p:attrNameLst>
                                          <p:attrName>style.visibility</p:attrName>
                                        </p:attrNameLst>
                                      </p:cBhvr>
                                      <p:to>
                                        <p:strVal val="visible"/>
                                      </p:to>
                                    </p:set>
                                    <p:animEffect transition="in" filter="fade">
                                      <p:cBhvr>
                                        <p:cTn id="40" dur="100"/>
                                        <p:tgtEl>
                                          <p:spTgt spid="4">
                                            <p:txEl>
                                              <p:pRg st="0" end="0"/>
                                            </p:txEl>
                                          </p:spTgt>
                                        </p:tgtEl>
                                      </p:cBhvr>
                                    </p:animEffect>
                                    <p:anim calcmode="lin" valueType="num">
                                      <p:cBhvr>
                                        <p:cTn id="41" dur="4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42" dur="400" fill="hold"/>
                                        <p:tgtEl>
                                          <p:spTgt spid="4">
                                            <p:txEl>
                                              <p:pRg st="0" end="0"/>
                                            </p:txEl>
                                          </p:spTgt>
                                        </p:tgtEl>
                                        <p:attrNameLst>
                                          <p:attrName>ppt_y</p:attrName>
                                        </p:attrNameLst>
                                      </p:cBhvr>
                                      <p:tavLst>
                                        <p:tav tm="0">
                                          <p:val>
                                            <p:strVal val="#ppt_y+0.31"/>
                                          </p:val>
                                        </p:tav>
                                        <p:tav tm="100000">
                                          <p:val>
                                            <p:strVal val="#ppt_y+0.31"/>
                                          </p:val>
                                        </p:tav>
                                      </p:tavLst>
                                    </p:anim>
                                    <p:anim calcmode="lin" valueType="num">
                                      <p:cBhvr>
                                        <p:cTn id="43" dur="600" decel="50000" fill="hold">
                                          <p:stCondLst>
                                            <p:cond delay="400"/>
                                          </p:stCondLst>
                                        </p:cTn>
                                        <p:tgtEl>
                                          <p:spTgt spid="4">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4" dur="600" decel="50000" fill="hold">
                                          <p:stCondLst>
                                            <p:cond delay="400"/>
                                          </p:stCondLst>
                                        </p:cTn>
                                        <p:tgtEl>
                                          <p:spTgt spid="4">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45" presetID="43" presetClass="entr" presetSubtype="0" fill="hold" grpId="0" nodeType="withEffect">
                                  <p:stCondLst>
                                    <p:cond delay="0"/>
                                  </p:stCondLst>
                                  <p:childTnLst>
                                    <p:set>
                                      <p:cBhvr>
                                        <p:cTn id="46" dur="1" fill="hold">
                                          <p:stCondLst>
                                            <p:cond delay="0"/>
                                          </p:stCondLst>
                                        </p:cTn>
                                        <p:tgtEl>
                                          <p:spTgt spid="4">
                                            <p:txEl>
                                              <p:pRg st="2" end="2"/>
                                            </p:txEl>
                                          </p:spTgt>
                                        </p:tgtEl>
                                        <p:attrNameLst>
                                          <p:attrName>style.visibility</p:attrName>
                                        </p:attrNameLst>
                                      </p:cBhvr>
                                      <p:to>
                                        <p:strVal val="visible"/>
                                      </p:to>
                                    </p:set>
                                    <p:animEffect transition="in" filter="fade">
                                      <p:cBhvr>
                                        <p:cTn id="47" dur="100"/>
                                        <p:tgtEl>
                                          <p:spTgt spid="4">
                                            <p:txEl>
                                              <p:pRg st="2" end="2"/>
                                            </p:txEl>
                                          </p:spTgt>
                                        </p:tgtEl>
                                      </p:cBhvr>
                                    </p:animEffect>
                                    <p:anim calcmode="lin" valueType="num">
                                      <p:cBhvr>
                                        <p:cTn id="48" dur="4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49" dur="400" fill="hold"/>
                                        <p:tgtEl>
                                          <p:spTgt spid="4">
                                            <p:txEl>
                                              <p:pRg st="2" end="2"/>
                                            </p:txEl>
                                          </p:spTgt>
                                        </p:tgtEl>
                                        <p:attrNameLst>
                                          <p:attrName>ppt_y</p:attrName>
                                        </p:attrNameLst>
                                      </p:cBhvr>
                                      <p:tavLst>
                                        <p:tav tm="0">
                                          <p:val>
                                            <p:strVal val="#ppt_y+0.31"/>
                                          </p:val>
                                        </p:tav>
                                        <p:tav tm="100000">
                                          <p:val>
                                            <p:strVal val="#ppt_y+0.31"/>
                                          </p:val>
                                        </p:tav>
                                      </p:tavLst>
                                    </p:anim>
                                    <p:anim calcmode="lin" valueType="num">
                                      <p:cBhvr>
                                        <p:cTn id="50" dur="600" decel="50000" fill="hold">
                                          <p:stCondLst>
                                            <p:cond delay="400"/>
                                          </p:stCondLst>
                                        </p:cTn>
                                        <p:tgtEl>
                                          <p:spTgt spid="4">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1" dur="600" decel="50000" fill="hold">
                                          <p:stCondLst>
                                            <p:cond delay="400"/>
                                          </p:stCondLst>
                                        </p:cTn>
                                        <p:tgtEl>
                                          <p:spTgt spid="4">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build="allAtOnce"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8686800" cy="1872208"/>
          </a:xfrm>
          <a:solidFill>
            <a:schemeClr val="accent2">
              <a:lumMod val="20000"/>
              <a:lumOff val="80000"/>
            </a:schemeClr>
          </a:solidFill>
        </p:spPr>
        <p:txBody>
          <a:bodyPr>
            <a:normAutofit fontScale="92500" lnSpcReduction="10000"/>
          </a:bodyPr>
          <a:lstStyle/>
          <a:p>
            <a:pPr algn="ctr">
              <a:buNone/>
            </a:pPr>
            <a:r>
              <a:rPr lang="es-CO" dirty="0" smtClean="0"/>
              <a:t>     Así </a:t>
            </a:r>
            <a:r>
              <a:rPr lang="es-CO" dirty="0" smtClean="0">
                <a:solidFill>
                  <a:srgbClr val="0070C0"/>
                </a:solidFill>
              </a:rPr>
              <a:t>santificó ese día y lo puso aparte de todos los otros como santo para él</a:t>
            </a:r>
            <a:r>
              <a:rPr lang="es-CO" dirty="0" smtClean="0"/>
              <a:t>, para ser observado por su pueblo a través de todas sus generaciones. </a:t>
            </a:r>
          </a:p>
          <a:p>
            <a:pPr>
              <a:buNone/>
            </a:pPr>
            <a:r>
              <a:rPr lang="es-CO" dirty="0" smtClean="0"/>
              <a:t>     </a:t>
            </a:r>
          </a:p>
          <a:p>
            <a:endParaRPr lang="es-CO" dirty="0"/>
          </a:p>
        </p:txBody>
      </p:sp>
      <p:sp>
        <p:nvSpPr>
          <p:cNvPr id="4" name="3 Rectángulo"/>
          <p:cNvSpPr/>
          <p:nvPr/>
        </p:nvSpPr>
        <p:spPr>
          <a:xfrm>
            <a:off x="179512" y="2274838"/>
            <a:ext cx="5616624" cy="4401205"/>
          </a:xfrm>
          <a:prstGeom prst="rect">
            <a:avLst/>
          </a:prstGeom>
          <a:solidFill>
            <a:srgbClr val="FFC000"/>
          </a:solidFill>
        </p:spPr>
        <p:txBody>
          <a:bodyPr wrap="square">
            <a:spAutoFit/>
          </a:bodyPr>
          <a:lstStyle/>
          <a:p>
            <a:pPr algn="ctr">
              <a:buNone/>
            </a:pPr>
            <a:r>
              <a:rPr lang="es-CO" sz="2800" dirty="0" smtClean="0"/>
              <a:t>Pero el hombre de pecado, </a:t>
            </a:r>
            <a:r>
              <a:rPr lang="es-CO" sz="2800" dirty="0" smtClean="0">
                <a:solidFill>
                  <a:srgbClr val="0070C0"/>
                </a:solidFill>
              </a:rPr>
              <a:t>ensalzándose por encima de Dios, sentándose en el templo de Dios y haciéndose pasar por Dios</a:t>
            </a:r>
            <a:r>
              <a:rPr lang="es-CO" sz="2800" dirty="0" smtClean="0"/>
              <a:t>, pensó en cambiar tiempos y leyes.</a:t>
            </a:r>
          </a:p>
          <a:p>
            <a:pPr algn="ctr">
              <a:buNone/>
            </a:pPr>
            <a:r>
              <a:rPr lang="es-CO" sz="2800" dirty="0" smtClean="0"/>
              <a:t> Este poder, pensando demostrar que no sólo era igual a Dios, sino superior a Dios, </a:t>
            </a:r>
            <a:r>
              <a:rPr lang="es-CO" sz="2800" dirty="0" smtClean="0">
                <a:solidFill>
                  <a:srgbClr val="0070C0"/>
                </a:solidFill>
              </a:rPr>
              <a:t>cambió el día de reposo colocando el primer día de la semana donde debiera estar el séptimo. </a:t>
            </a:r>
          </a:p>
        </p:txBody>
      </p:sp>
      <p:pic>
        <p:nvPicPr>
          <p:cNvPr id="1026" name="Picture 2" descr="http://t3.gstatic.com/images?q=tbn:ANd9GcRggUhAiLFOX1LBPxQJcenExwqXVnvQh6dQiOLp73p-MtmmMXsv"/>
          <p:cNvPicPr>
            <a:picLocks noChangeAspect="1" noChangeArrowheads="1"/>
          </p:cNvPicPr>
          <p:nvPr/>
        </p:nvPicPr>
        <p:blipFill>
          <a:blip r:embed="rId2" cstate="print"/>
          <a:srcRect/>
          <a:stretch>
            <a:fillRect/>
          </a:stretch>
        </p:blipFill>
        <p:spPr bwMode="auto">
          <a:xfrm>
            <a:off x="5868144" y="2276872"/>
            <a:ext cx="2952328" cy="2160240"/>
          </a:xfrm>
          <a:prstGeom prst="rect">
            <a:avLst/>
          </a:prstGeom>
          <a:noFill/>
        </p:spPr>
      </p:pic>
      <p:pic>
        <p:nvPicPr>
          <p:cNvPr id="1028" name="Picture 4" descr="http://t1.gstatic.com/images?q=tbn:ANd9GcR9RkLD48mAztmsj3q2zNLKprCS_MplboMPfD0iFi8nZ4gwgOvs"/>
          <p:cNvPicPr>
            <a:picLocks noChangeAspect="1" noChangeArrowheads="1"/>
          </p:cNvPicPr>
          <p:nvPr/>
        </p:nvPicPr>
        <p:blipFill>
          <a:blip r:embed="rId3" cstate="print"/>
          <a:srcRect/>
          <a:stretch>
            <a:fillRect/>
          </a:stretch>
        </p:blipFill>
        <p:spPr bwMode="auto">
          <a:xfrm>
            <a:off x="6012160" y="4653136"/>
            <a:ext cx="2880320" cy="194421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fade">
                                      <p:cBhvr>
                                        <p:cTn id="17" dur="100"/>
                                        <p:tgtEl>
                                          <p:spTgt spid="1026"/>
                                        </p:tgtEl>
                                      </p:cBhvr>
                                    </p:animEffect>
                                    <p:anim calcmode="lin" valueType="num">
                                      <p:cBhvr>
                                        <p:cTn id="18" dur="400" fill="hold"/>
                                        <p:tgtEl>
                                          <p:spTgt spid="1026"/>
                                        </p:tgtEl>
                                        <p:attrNameLst>
                                          <p:attrName>ppt_x</p:attrName>
                                        </p:attrNameLst>
                                      </p:cBhvr>
                                      <p:tavLst>
                                        <p:tav tm="0">
                                          <p:val>
                                            <p:strVal val="#ppt_x"/>
                                          </p:val>
                                        </p:tav>
                                        <p:tav tm="100000">
                                          <p:val>
                                            <p:strVal val="#ppt_x"/>
                                          </p:val>
                                        </p:tav>
                                      </p:tavLst>
                                    </p:anim>
                                    <p:anim calcmode="lin" valueType="num">
                                      <p:cBhvr>
                                        <p:cTn id="19" dur="400" fill="hold"/>
                                        <p:tgtEl>
                                          <p:spTgt spid="1026"/>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10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10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 to="" calcmode="lin" valueType="num">
                                      <p:cBhvr>
                                        <p:cTn id="26" dur="1" fill="hold"/>
                                        <p:tgtEl>
                                          <p:spTgt spid="4"/>
                                        </p:tgtEl>
                                        <p:attrNameLst>
                                          <p:attrName/>
                                        </p:attrNameLst>
                                      </p:cBhvr>
                                    </p:anim>
                                  </p:childTnLst>
                                </p:cTn>
                              </p:par>
                            </p:childTnLst>
                          </p:cTn>
                        </p:par>
                      </p:childTnLst>
                    </p:cTn>
                  </p:par>
                  <p:par>
                    <p:cTn id="27" fill="hold">
                      <p:stCondLst>
                        <p:cond delay="indefinite"/>
                      </p:stCondLst>
                      <p:childTnLst>
                        <p:par>
                          <p:cTn id="28" fill="hold">
                            <p:stCondLst>
                              <p:cond delay="0"/>
                            </p:stCondLst>
                            <p:childTnLst>
                              <p:par>
                                <p:cTn id="29" presetID="43" presetClass="entr" presetSubtype="0" fill="hold" nodeType="clickEffect">
                                  <p:stCondLst>
                                    <p:cond delay="0"/>
                                  </p:stCondLst>
                                  <p:childTnLst>
                                    <p:set>
                                      <p:cBhvr>
                                        <p:cTn id="30" dur="1" fill="hold">
                                          <p:stCondLst>
                                            <p:cond delay="0"/>
                                          </p:stCondLst>
                                        </p:cTn>
                                        <p:tgtEl>
                                          <p:spTgt spid="1028"/>
                                        </p:tgtEl>
                                        <p:attrNameLst>
                                          <p:attrName>style.visibility</p:attrName>
                                        </p:attrNameLst>
                                      </p:cBhvr>
                                      <p:to>
                                        <p:strVal val="visible"/>
                                      </p:to>
                                    </p:set>
                                    <p:animEffect transition="in" filter="fade">
                                      <p:cBhvr>
                                        <p:cTn id="31" dur="100"/>
                                        <p:tgtEl>
                                          <p:spTgt spid="1028"/>
                                        </p:tgtEl>
                                      </p:cBhvr>
                                    </p:animEffect>
                                    <p:anim calcmode="lin" valueType="num">
                                      <p:cBhvr>
                                        <p:cTn id="32" dur="400" fill="hold"/>
                                        <p:tgtEl>
                                          <p:spTgt spid="1028"/>
                                        </p:tgtEl>
                                        <p:attrNameLst>
                                          <p:attrName>ppt_x</p:attrName>
                                        </p:attrNameLst>
                                      </p:cBhvr>
                                      <p:tavLst>
                                        <p:tav tm="0">
                                          <p:val>
                                            <p:strVal val="#ppt_x"/>
                                          </p:val>
                                        </p:tav>
                                        <p:tav tm="100000">
                                          <p:val>
                                            <p:strVal val="#ppt_x"/>
                                          </p:val>
                                        </p:tav>
                                      </p:tavLst>
                                    </p:anim>
                                    <p:anim calcmode="lin" valueType="num">
                                      <p:cBhvr>
                                        <p:cTn id="33" dur="400" fill="hold"/>
                                        <p:tgtEl>
                                          <p:spTgt spid="1028"/>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102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102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978896" cy="5649491"/>
          </a:xfrm>
          <a:solidFill>
            <a:schemeClr val="accent1">
              <a:lumMod val="20000"/>
              <a:lumOff val="80000"/>
            </a:schemeClr>
          </a:solidFill>
        </p:spPr>
        <p:txBody>
          <a:bodyPr>
            <a:normAutofit lnSpcReduction="10000"/>
          </a:bodyPr>
          <a:lstStyle/>
          <a:p>
            <a:pPr algn="ctr">
              <a:buNone/>
            </a:pPr>
            <a:r>
              <a:rPr lang="es-CO" dirty="0" smtClean="0"/>
              <a:t>    </a:t>
            </a:r>
          </a:p>
          <a:p>
            <a:pPr algn="ctr">
              <a:buNone/>
            </a:pPr>
            <a:endParaRPr lang="es-CO" dirty="0" smtClean="0"/>
          </a:p>
          <a:p>
            <a:pPr algn="ctr">
              <a:buNone/>
            </a:pPr>
            <a:r>
              <a:rPr lang="es-CO" dirty="0" smtClean="0"/>
              <a:t>    El mundo protestante ha tomado a este hijo del papado (el domingo), para que se lo considere como sagrado. En la Palabra de Dios esto es llamado la fornicación de la mujer </a:t>
            </a:r>
            <a:r>
              <a:rPr lang="es-CO" dirty="0" smtClean="0">
                <a:solidFill>
                  <a:srgbClr val="FF0000"/>
                </a:solidFill>
              </a:rPr>
              <a:t>[Apoc. 14: 8].-7CBA 990 (1900). </a:t>
            </a:r>
          </a:p>
          <a:p>
            <a:endParaRPr lang="es-CO" dirty="0"/>
          </a:p>
        </p:txBody>
      </p:sp>
      <p:pic>
        <p:nvPicPr>
          <p:cNvPr id="73730" name="Picture 2" descr="http://t2.gstatic.com/images?q=tbn:ANd9GcSVcoKQRZuSQuzfvRKbkqSH2LOzg1ckYs322xmSFWSt2Z0yFeqf"/>
          <p:cNvPicPr>
            <a:picLocks noChangeAspect="1" noChangeArrowheads="1"/>
          </p:cNvPicPr>
          <p:nvPr/>
        </p:nvPicPr>
        <p:blipFill>
          <a:blip r:embed="rId2" cstate="print"/>
          <a:srcRect/>
          <a:stretch>
            <a:fillRect/>
          </a:stretch>
        </p:blipFill>
        <p:spPr bwMode="auto">
          <a:xfrm>
            <a:off x="5724128" y="548680"/>
            <a:ext cx="2930649" cy="2520280"/>
          </a:xfrm>
          <a:prstGeom prst="rect">
            <a:avLst/>
          </a:prstGeom>
          <a:noFill/>
        </p:spPr>
      </p:pic>
      <p:pic>
        <p:nvPicPr>
          <p:cNvPr id="73732" name="Picture 4" descr="http://t0.gstatic.com/images?q=tbn:ANd9GcSDytoxmAWzmWyuP5i29b20KiflRsY_JSi_9S7AzlYfQLpq9sc6Ig"/>
          <p:cNvPicPr>
            <a:picLocks noChangeAspect="1" noChangeArrowheads="1"/>
          </p:cNvPicPr>
          <p:nvPr/>
        </p:nvPicPr>
        <p:blipFill>
          <a:blip r:embed="rId3" cstate="print"/>
          <a:srcRect/>
          <a:stretch>
            <a:fillRect/>
          </a:stretch>
        </p:blipFill>
        <p:spPr bwMode="auto">
          <a:xfrm>
            <a:off x="5724128" y="3356992"/>
            <a:ext cx="2979415" cy="2607172"/>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6588224" cy="6858000"/>
          </a:xfrm>
          <a:solidFill>
            <a:schemeClr val="accent6">
              <a:lumMod val="20000"/>
              <a:lumOff val="80000"/>
            </a:schemeClr>
          </a:solidFill>
        </p:spPr>
        <p:txBody>
          <a:bodyPr>
            <a:normAutofit fontScale="70000" lnSpcReduction="20000"/>
          </a:bodyPr>
          <a:lstStyle/>
          <a:p>
            <a:pPr>
              <a:buNone/>
            </a:pPr>
            <a:r>
              <a:rPr lang="es-CO" dirty="0" smtClean="0"/>
              <a:t>   </a:t>
            </a:r>
            <a:r>
              <a:rPr lang="es-CO" sz="3500" dirty="0" smtClean="0"/>
              <a:t>     </a:t>
            </a:r>
            <a:r>
              <a:rPr lang="es-CO" sz="3600" dirty="0" smtClean="0"/>
              <a:t>Durante la dispensación cristiana (periodo de tiempo), el gran enemigo de la felicidad del hombre hizo al sábado del cuarto mandamiento objeto de ataques especiales. Satanás dice: "Obraré en forma contraria a los propósitos de Dios. Daré a mis secuaces poder para desechar el monumento de Dios, el séptimo día, como día de reposo. </a:t>
            </a:r>
          </a:p>
          <a:p>
            <a:endParaRPr lang="es-CO" sz="3600" dirty="0" smtClean="0"/>
          </a:p>
          <a:p>
            <a:pPr>
              <a:buNone/>
            </a:pPr>
            <a:r>
              <a:rPr lang="es-CO" sz="3600" dirty="0" smtClean="0"/>
              <a:t>     Así demostraré al mundo que el día santificado y bendecido por Dios fue cambiado. Ese día no vivirá en la mente del pueblo. Borraré su recuerdo. Pondré en su lugar un día que no lleva las credenciales de Dios, un día que no puede ser una señal entre Dios y su pueblo. Induciré a los que acepten este día a que lo revistan de la santidad que Dios dio al séptimo día".-</a:t>
            </a:r>
            <a:r>
              <a:rPr lang="es-CO" sz="3600" dirty="0" smtClean="0">
                <a:solidFill>
                  <a:srgbClr val="FF0000"/>
                </a:solidFill>
              </a:rPr>
              <a:t>PR 136 (c. 1914).  </a:t>
            </a:r>
            <a:r>
              <a:rPr lang="es-CO" sz="3600" dirty="0" smtClean="0">
                <a:solidFill>
                  <a:srgbClr val="0070C0"/>
                </a:solidFill>
              </a:rPr>
              <a:t>Nota: Este periodo se cumplió a partir del 325 con el Emperador Constantino.</a:t>
            </a:r>
          </a:p>
        </p:txBody>
      </p:sp>
      <p:pic>
        <p:nvPicPr>
          <p:cNvPr id="74754" name="Picture 2" descr="http://t0.gstatic.com/images?q=tbn:ANd9GcR3sqoGEbPJoNPckv-rE1qSMiIWwVoxS1E_ukqniCB-yk7UxxKd"/>
          <p:cNvPicPr>
            <a:picLocks noChangeAspect="1" noChangeArrowheads="1"/>
          </p:cNvPicPr>
          <p:nvPr/>
        </p:nvPicPr>
        <p:blipFill>
          <a:blip r:embed="rId2" cstate="print"/>
          <a:srcRect/>
          <a:stretch>
            <a:fillRect/>
          </a:stretch>
        </p:blipFill>
        <p:spPr bwMode="auto">
          <a:xfrm>
            <a:off x="6588224" y="260648"/>
            <a:ext cx="2376264" cy="3168352"/>
          </a:xfrm>
          <a:prstGeom prst="rect">
            <a:avLst/>
          </a:prstGeom>
          <a:noFill/>
        </p:spPr>
      </p:pic>
      <p:pic>
        <p:nvPicPr>
          <p:cNvPr id="5" name="Picture 4" descr="http://t1.gstatic.com/images?q=tbn:ANd9GcR9RkLD48mAztmsj3q2zNLKprCS_MplboMPfD0iFi8nZ4gwgOvs"/>
          <p:cNvPicPr>
            <a:picLocks noChangeAspect="1" noChangeArrowheads="1"/>
          </p:cNvPicPr>
          <p:nvPr/>
        </p:nvPicPr>
        <p:blipFill>
          <a:blip r:embed="rId3" cstate="print"/>
          <a:srcRect/>
          <a:stretch>
            <a:fillRect/>
          </a:stretch>
        </p:blipFill>
        <p:spPr bwMode="auto">
          <a:xfrm>
            <a:off x="6588224" y="3645024"/>
            <a:ext cx="2555776" cy="295232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
                                        <p:tgtEl>
                                          <p:spTgt spid="5"/>
                                        </p:tgtEl>
                                      </p:cBhvr>
                                    </p:animEffect>
                                    <p:anim calcmode="lin" valueType="num">
                                      <p:cBhvr>
                                        <p:cTn id="8" dur="400" fill="hold"/>
                                        <p:tgtEl>
                                          <p:spTgt spid="5"/>
                                        </p:tgtEl>
                                        <p:attrNameLst>
                                          <p:attrName>ppt_x</p:attrName>
                                        </p:attrNameLst>
                                      </p:cBhvr>
                                      <p:tavLst>
                                        <p:tav tm="0">
                                          <p:val>
                                            <p:strVal val="#ppt_x"/>
                                          </p:val>
                                        </p:tav>
                                        <p:tav tm="100000">
                                          <p:val>
                                            <p:strVal val="#ppt_x"/>
                                          </p:val>
                                        </p:tav>
                                      </p:tavLst>
                                    </p:anim>
                                    <p:anim calcmode="lin" valueType="num">
                                      <p:cBhvr>
                                        <p:cTn id="9" dur="400" fill="hold"/>
                                        <p:tgtEl>
                                          <p:spTgt spid="5"/>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nodeType="clickEffect">
                                  <p:stCondLst>
                                    <p:cond delay="0"/>
                                  </p:stCondLst>
                                  <p:childTnLst>
                                    <p:set>
                                      <p:cBhvr>
                                        <p:cTn id="15" dur="1" fill="hold">
                                          <p:stCondLst>
                                            <p:cond delay="0"/>
                                          </p:stCondLst>
                                        </p:cTn>
                                        <p:tgtEl>
                                          <p:spTgt spid="74754"/>
                                        </p:tgtEl>
                                        <p:attrNameLst>
                                          <p:attrName>style.visibility</p:attrName>
                                        </p:attrNameLst>
                                      </p:cBhvr>
                                      <p:to>
                                        <p:strVal val="visible"/>
                                      </p:to>
                                    </p:set>
                                    <p:anim to="" calcmode="lin" valueType="num">
                                      <p:cBhvr>
                                        <p:cTn id="16" dur="1" fill="hold"/>
                                        <p:tgtEl>
                                          <p:spTgt spid="74754"/>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3">
                                            <p:bg/>
                                          </p:spTgt>
                                        </p:tgtEl>
                                        <p:attrNameLst>
                                          <p:attrName>style.visibility</p:attrName>
                                        </p:attrNameLst>
                                      </p:cBhvr>
                                      <p:to>
                                        <p:strVal val="visible"/>
                                      </p:to>
                                    </p:set>
                                    <p:anim to="" calcmode="lin" valueType="num">
                                      <p:cBhvr>
                                        <p:cTn id="21" dur="1" fill="hold"/>
                                        <p:tgtEl>
                                          <p:spTgt spid="3">
                                            <p:bg/>
                                          </p:spTgt>
                                        </p:tgtEl>
                                        <p:attrNameLst>
                                          <p:attrName/>
                                        </p:attrNameLst>
                                      </p:cBhvr>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grpId="0" nodeType="clickEffect">
                                  <p:stCondLst>
                                    <p:cond delay="0"/>
                                  </p:stCondLst>
                                  <p:childTnLst>
                                    <p:set>
                                      <p:cBhvr>
                                        <p:cTn id="25" dur="1" fill="hold">
                                          <p:stCondLst>
                                            <p:cond delay="0"/>
                                          </p:stCondLst>
                                        </p:cTn>
                                        <p:tgtEl>
                                          <p:spTgt spid="3">
                                            <p:txEl>
                                              <p:pRg st="0" end="0"/>
                                            </p:txEl>
                                          </p:spTgt>
                                        </p:tgtEl>
                                        <p:attrNameLst>
                                          <p:attrName>style.visibility</p:attrName>
                                        </p:attrNameLst>
                                      </p:cBhvr>
                                      <p:to>
                                        <p:strVal val="visible"/>
                                      </p:to>
                                    </p:set>
                                    <p:anim to="" calcmode="lin" valueType="num">
                                      <p:cBhvr>
                                        <p:cTn id="26" dur="1" fill="hold"/>
                                        <p:tgtEl>
                                          <p:spTgt spid="3">
                                            <p:txEl>
                                              <p:pRg st="0" end="0"/>
                                            </p:txEl>
                                          </p:spTgt>
                                        </p:tgtEl>
                                        <p:attrNameLst>
                                          <p:attrName/>
                                        </p:attrNameLst>
                                      </p:cBhvr>
                                    </p:anim>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 to="" calcmode="lin" valueType="num">
                                      <p:cBhvr>
                                        <p:cTn id="31" dur="1" fill="hold"/>
                                        <p:tgtEl>
                                          <p:spTgt spid="5"/>
                                        </p:tgtEl>
                                        <p:attrNameLst>
                                          <p:attrName/>
                                        </p:attrNameLst>
                                      </p:cBhvr>
                                    </p:anim>
                                  </p:childTnLst>
                                </p:cTn>
                              </p:par>
                            </p:childTnLst>
                          </p:cTn>
                        </p:par>
                      </p:childTnLst>
                    </p:cTn>
                  </p:par>
                  <p:par>
                    <p:cTn id="32" fill="hold">
                      <p:stCondLst>
                        <p:cond delay="indefinite"/>
                      </p:stCondLst>
                      <p:childTnLst>
                        <p:par>
                          <p:cTn id="33" fill="hold">
                            <p:stCondLst>
                              <p:cond delay="0"/>
                            </p:stCondLst>
                            <p:childTnLst>
                              <p:par>
                                <p:cTn id="34" presetID="43" presetClass="entr" presetSubtype="0" fill="hold" nodeType="clickEffect">
                                  <p:stCondLst>
                                    <p:cond delay="0"/>
                                  </p:stCondLst>
                                  <p:childTnLst>
                                    <p:set>
                                      <p:cBhvr>
                                        <p:cTn id="35" dur="1" fill="hold">
                                          <p:stCondLst>
                                            <p:cond delay="0"/>
                                          </p:stCondLst>
                                        </p:cTn>
                                        <p:tgtEl>
                                          <p:spTgt spid="3">
                                            <p:txEl>
                                              <p:pRg st="2" end="2"/>
                                            </p:txEl>
                                          </p:spTgt>
                                        </p:tgtEl>
                                        <p:attrNameLst>
                                          <p:attrName>style.visibility</p:attrName>
                                        </p:attrNameLst>
                                      </p:cBhvr>
                                      <p:to>
                                        <p:strVal val="visible"/>
                                      </p:to>
                                    </p:set>
                                    <p:animEffect transition="in" filter="fade">
                                      <p:cBhvr>
                                        <p:cTn id="36" dur="100"/>
                                        <p:tgtEl>
                                          <p:spTgt spid="3">
                                            <p:txEl>
                                              <p:pRg st="2" end="2"/>
                                            </p:txEl>
                                          </p:spTgt>
                                        </p:tgtEl>
                                      </p:cBhvr>
                                    </p:animEffect>
                                    <p:anim calcmode="lin" valueType="num">
                                      <p:cBhvr>
                                        <p:cTn id="37"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8"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39"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0"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lstStyle/>
          <a:p>
            <a:r>
              <a:rPr lang="es-CO" b="1" dirty="0" smtClean="0">
                <a:latin typeface="Arial Narrow" pitchFamily="34" charset="0"/>
              </a:rPr>
              <a:t>¿Cuan es el punto en discusión?</a:t>
            </a:r>
            <a:endParaRPr lang="es-CO" b="1" dirty="0">
              <a:latin typeface="Arial Narrow" pitchFamily="34" charset="0"/>
            </a:endParaRPr>
          </a:p>
        </p:txBody>
      </p:sp>
      <p:sp>
        <p:nvSpPr>
          <p:cNvPr id="3" name="2 Marcador de contenido"/>
          <p:cNvSpPr>
            <a:spLocks noGrp="1"/>
          </p:cNvSpPr>
          <p:nvPr>
            <p:ph idx="1"/>
          </p:nvPr>
        </p:nvSpPr>
        <p:spPr>
          <a:xfrm>
            <a:off x="457200" y="1600201"/>
            <a:ext cx="8229600" cy="748679"/>
          </a:xfrm>
        </p:spPr>
        <p:txBody>
          <a:bodyPr>
            <a:normAutofit fontScale="92500"/>
          </a:bodyPr>
          <a:lstStyle/>
          <a:p>
            <a:pPr>
              <a:buNone/>
            </a:pPr>
            <a:r>
              <a:rPr lang="es-CO" dirty="0" smtClean="0"/>
              <a:t>    </a:t>
            </a:r>
            <a:r>
              <a:rPr lang="es-CO" sz="3500" b="1" u="sng" dirty="0" smtClean="0">
                <a:solidFill>
                  <a:srgbClr val="FF0000"/>
                </a:solidFill>
              </a:rPr>
              <a:t>El día de reposo: el gran asunto en discusión </a:t>
            </a:r>
          </a:p>
        </p:txBody>
      </p:sp>
      <p:sp>
        <p:nvSpPr>
          <p:cNvPr id="4" name="3 Rectángulo"/>
          <p:cNvSpPr/>
          <p:nvPr/>
        </p:nvSpPr>
        <p:spPr>
          <a:xfrm>
            <a:off x="0" y="2420889"/>
            <a:ext cx="5940152" cy="4524315"/>
          </a:xfrm>
          <a:prstGeom prst="rect">
            <a:avLst/>
          </a:prstGeom>
          <a:solidFill>
            <a:schemeClr val="accent2">
              <a:lumMod val="20000"/>
              <a:lumOff val="80000"/>
            </a:schemeClr>
          </a:solidFill>
        </p:spPr>
        <p:txBody>
          <a:bodyPr wrap="square">
            <a:spAutoFit/>
          </a:bodyPr>
          <a:lstStyle/>
          <a:p>
            <a:pPr algn="ctr">
              <a:buNone/>
            </a:pPr>
            <a:r>
              <a:rPr lang="es-CO" sz="2400" dirty="0" smtClean="0"/>
              <a:t>En la guerra que se librará en los últimos días estarán unidos (católicos y protestantes), en oposición al pueblo de Dios, todos los poderes corruptos que han apostatado de su lealtad a la ley de Jehová. </a:t>
            </a:r>
          </a:p>
          <a:p>
            <a:pPr algn="ctr">
              <a:buNone/>
            </a:pPr>
            <a:endParaRPr lang="es-CO" sz="2400" dirty="0" smtClean="0"/>
          </a:p>
          <a:p>
            <a:pPr algn="ctr">
              <a:buNone/>
            </a:pPr>
            <a:r>
              <a:rPr lang="es-CO" sz="2400" dirty="0" smtClean="0"/>
              <a:t>En esta guerra, </a:t>
            </a:r>
            <a:r>
              <a:rPr lang="es-CO" sz="2400" dirty="0" smtClean="0">
                <a:solidFill>
                  <a:srgbClr val="0070C0"/>
                </a:solidFill>
              </a:rPr>
              <a:t>el sábado del cuarto mandamiento será el gran punto en discusión</a:t>
            </a:r>
            <a:r>
              <a:rPr lang="es-CO" sz="2400" dirty="0" smtClean="0"/>
              <a:t>, pues en el mandamiento del sábado el gran Legislador se identifica a sí mismo como el Creador de los cielos y la tierra.-</a:t>
            </a:r>
            <a:r>
              <a:rPr lang="es-CO" sz="2400" dirty="0" smtClean="0">
                <a:solidFill>
                  <a:srgbClr val="FF0000"/>
                </a:solidFill>
              </a:rPr>
              <a:t>3MS 448 (1891). </a:t>
            </a:r>
          </a:p>
        </p:txBody>
      </p:sp>
      <p:pic>
        <p:nvPicPr>
          <p:cNvPr id="76802" name="Picture 2" descr="http://t0.gstatic.com/images?q=tbn:ANd9GcR2NNqnhrot8LPmgpleY6rGNqJRc4UNOHX2d5vkEPhqEDhy6q2Xig"/>
          <p:cNvPicPr>
            <a:picLocks noChangeAspect="1" noChangeArrowheads="1"/>
          </p:cNvPicPr>
          <p:nvPr/>
        </p:nvPicPr>
        <p:blipFill>
          <a:blip r:embed="rId2" cstate="print"/>
          <a:srcRect/>
          <a:stretch>
            <a:fillRect/>
          </a:stretch>
        </p:blipFill>
        <p:spPr bwMode="auto">
          <a:xfrm>
            <a:off x="6012160" y="2492896"/>
            <a:ext cx="2880320" cy="2880320"/>
          </a:xfrm>
          <a:prstGeom prst="rect">
            <a:avLst/>
          </a:prstGeom>
          <a:noFill/>
        </p:spPr>
      </p:pic>
      <p:sp>
        <p:nvSpPr>
          <p:cNvPr id="6" name="5 Rectángulo"/>
          <p:cNvSpPr/>
          <p:nvPr/>
        </p:nvSpPr>
        <p:spPr>
          <a:xfrm>
            <a:off x="5940152" y="5517231"/>
            <a:ext cx="3024336" cy="1015663"/>
          </a:xfrm>
          <a:prstGeom prst="rect">
            <a:avLst/>
          </a:prstGeom>
          <a:solidFill>
            <a:srgbClr val="FFFF00"/>
          </a:solidFill>
        </p:spPr>
        <p:txBody>
          <a:bodyPr wrap="square">
            <a:spAutoFit/>
          </a:bodyPr>
          <a:lstStyle/>
          <a:p>
            <a:pPr algn="ctr"/>
            <a:r>
              <a:rPr lang="es-CO" sz="2000" b="1" dirty="0" smtClean="0"/>
              <a:t>Hacia esa meta apunta el ecumenismo auspiciado por el papa.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
                                        <p:tgtEl>
                                          <p:spTgt spid="3">
                                            <p:txEl>
                                              <p:pRg st="0" end="0"/>
                                            </p:txEl>
                                          </p:spTgt>
                                        </p:tgtEl>
                                      </p:cBhvr>
                                    </p:animEffect>
                                    <p:anim calcmode="lin" valueType="num">
                                      <p:cBhvr>
                                        <p:cTn id="13"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nodeType="clickEffect">
                                  <p:stCondLst>
                                    <p:cond delay="0"/>
                                  </p:stCondLst>
                                  <p:childTnLst>
                                    <p:set>
                                      <p:cBhvr>
                                        <p:cTn id="20" dur="1" fill="hold">
                                          <p:stCondLst>
                                            <p:cond delay="0"/>
                                          </p:stCondLst>
                                        </p:cTn>
                                        <p:tgtEl>
                                          <p:spTgt spid="76802"/>
                                        </p:tgtEl>
                                        <p:attrNameLst>
                                          <p:attrName>style.visibility</p:attrName>
                                        </p:attrNameLst>
                                      </p:cBhvr>
                                      <p:to>
                                        <p:strVal val="visible"/>
                                      </p:to>
                                    </p:set>
                                    <p:anim to="" calcmode="lin" valueType="num">
                                      <p:cBhvr>
                                        <p:cTn id="21" dur="1" fill="hold"/>
                                        <p:tgtEl>
                                          <p:spTgt spid="76802"/>
                                        </p:tgtEl>
                                        <p:attrNameLst>
                                          <p:attrName/>
                                        </p:attrNameLst>
                                      </p:cBhvr>
                                    </p:anim>
                                  </p:childTnLst>
                                </p:cTn>
                              </p:par>
                            </p:childTnLst>
                          </p:cTn>
                        </p:par>
                      </p:childTnLst>
                    </p:cTn>
                  </p:par>
                  <p:par>
                    <p:cTn id="22" fill="hold">
                      <p:stCondLst>
                        <p:cond delay="indefinite"/>
                      </p:stCondLst>
                      <p:childTnLst>
                        <p:par>
                          <p:cTn id="23" fill="hold">
                            <p:stCondLst>
                              <p:cond delay="0"/>
                            </p:stCondLst>
                            <p:childTnLst>
                              <p:par>
                                <p:cTn id="24" presetID="43" presetClass="entr" presetSubtype="0" fill="hold" grpId="0" nodeType="clickEffect">
                                  <p:stCondLst>
                                    <p:cond delay="0"/>
                                  </p:stCondLst>
                                  <p:childTnLst>
                                    <p:set>
                                      <p:cBhvr>
                                        <p:cTn id="25" dur="1" fill="hold">
                                          <p:stCondLst>
                                            <p:cond delay="0"/>
                                          </p:stCondLst>
                                        </p:cTn>
                                        <p:tgtEl>
                                          <p:spTgt spid="4">
                                            <p:bg/>
                                          </p:spTgt>
                                        </p:tgtEl>
                                        <p:attrNameLst>
                                          <p:attrName>style.visibility</p:attrName>
                                        </p:attrNameLst>
                                      </p:cBhvr>
                                      <p:to>
                                        <p:strVal val="visible"/>
                                      </p:to>
                                    </p:set>
                                    <p:animEffect transition="in" filter="fade">
                                      <p:cBhvr>
                                        <p:cTn id="26" dur="100"/>
                                        <p:tgtEl>
                                          <p:spTgt spid="4">
                                            <p:bg/>
                                          </p:spTgt>
                                        </p:tgtEl>
                                      </p:cBhvr>
                                    </p:animEffect>
                                    <p:anim calcmode="lin" valueType="num">
                                      <p:cBhvr>
                                        <p:cTn id="27" dur="400" fill="hold"/>
                                        <p:tgtEl>
                                          <p:spTgt spid="4">
                                            <p:bg/>
                                          </p:spTgt>
                                        </p:tgtEl>
                                        <p:attrNameLst>
                                          <p:attrName>ppt_x</p:attrName>
                                        </p:attrNameLst>
                                      </p:cBhvr>
                                      <p:tavLst>
                                        <p:tav tm="0">
                                          <p:val>
                                            <p:strVal val="#ppt_x"/>
                                          </p:val>
                                        </p:tav>
                                        <p:tav tm="100000">
                                          <p:val>
                                            <p:strVal val="#ppt_x"/>
                                          </p:val>
                                        </p:tav>
                                      </p:tavLst>
                                    </p:anim>
                                    <p:anim calcmode="lin" valueType="num">
                                      <p:cBhvr>
                                        <p:cTn id="28" dur="400" fill="hold"/>
                                        <p:tgtEl>
                                          <p:spTgt spid="4">
                                            <p:bg/>
                                          </p:spTgt>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4">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4">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31" presetID="43" presetClass="entr" presetSubtype="0" fill="hold" grpId="0" nodeType="withEffect">
                                  <p:stCondLst>
                                    <p:cond delay="0"/>
                                  </p:stCondLst>
                                  <p:childTnLst>
                                    <p:set>
                                      <p:cBhvr>
                                        <p:cTn id="32" dur="1" fill="hold">
                                          <p:stCondLst>
                                            <p:cond delay="0"/>
                                          </p:stCondLst>
                                        </p:cTn>
                                        <p:tgtEl>
                                          <p:spTgt spid="4">
                                            <p:txEl>
                                              <p:pRg st="0" end="0"/>
                                            </p:txEl>
                                          </p:spTgt>
                                        </p:tgtEl>
                                        <p:attrNameLst>
                                          <p:attrName>style.visibility</p:attrName>
                                        </p:attrNameLst>
                                      </p:cBhvr>
                                      <p:to>
                                        <p:strVal val="visible"/>
                                      </p:to>
                                    </p:set>
                                    <p:animEffect transition="in" filter="fade">
                                      <p:cBhvr>
                                        <p:cTn id="33" dur="100"/>
                                        <p:tgtEl>
                                          <p:spTgt spid="4">
                                            <p:txEl>
                                              <p:pRg st="0" end="0"/>
                                            </p:txEl>
                                          </p:spTgt>
                                        </p:tgtEl>
                                      </p:cBhvr>
                                    </p:animEffect>
                                    <p:anim calcmode="lin" valueType="num">
                                      <p:cBhvr>
                                        <p:cTn id="34" dur="4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5" dur="400" fill="hold"/>
                                        <p:tgtEl>
                                          <p:spTgt spid="4">
                                            <p:txEl>
                                              <p:pRg st="0" end="0"/>
                                            </p:txEl>
                                          </p:spTgt>
                                        </p:tgtEl>
                                        <p:attrNameLst>
                                          <p:attrName>ppt_y</p:attrName>
                                        </p:attrNameLst>
                                      </p:cBhvr>
                                      <p:tavLst>
                                        <p:tav tm="0">
                                          <p:val>
                                            <p:strVal val="#ppt_y+0.31"/>
                                          </p:val>
                                        </p:tav>
                                        <p:tav tm="100000">
                                          <p:val>
                                            <p:strVal val="#ppt_y+0.31"/>
                                          </p:val>
                                        </p:tav>
                                      </p:tavLst>
                                    </p:anim>
                                    <p:anim calcmode="lin" valueType="num">
                                      <p:cBhvr>
                                        <p:cTn id="36" dur="600" decel="50000" fill="hold">
                                          <p:stCondLst>
                                            <p:cond delay="400"/>
                                          </p:stCondLst>
                                        </p:cTn>
                                        <p:tgtEl>
                                          <p:spTgt spid="4">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7" dur="600" decel="50000" fill="hold">
                                          <p:stCondLst>
                                            <p:cond delay="400"/>
                                          </p:stCondLst>
                                        </p:cTn>
                                        <p:tgtEl>
                                          <p:spTgt spid="4">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3" presetClass="entr" presetSubtype="0" fill="hold" nodeType="clickEffect">
                                  <p:stCondLst>
                                    <p:cond delay="0"/>
                                  </p:stCondLst>
                                  <p:childTnLst>
                                    <p:set>
                                      <p:cBhvr>
                                        <p:cTn id="41" dur="1" fill="hold">
                                          <p:stCondLst>
                                            <p:cond delay="0"/>
                                          </p:stCondLst>
                                        </p:cTn>
                                        <p:tgtEl>
                                          <p:spTgt spid="4">
                                            <p:txEl>
                                              <p:pRg st="2" end="2"/>
                                            </p:txEl>
                                          </p:spTgt>
                                        </p:tgtEl>
                                        <p:attrNameLst>
                                          <p:attrName>style.visibility</p:attrName>
                                        </p:attrNameLst>
                                      </p:cBhvr>
                                      <p:to>
                                        <p:strVal val="visible"/>
                                      </p:to>
                                    </p:set>
                                    <p:animEffect transition="in" filter="fade">
                                      <p:cBhvr>
                                        <p:cTn id="42" dur="100"/>
                                        <p:tgtEl>
                                          <p:spTgt spid="4">
                                            <p:txEl>
                                              <p:pRg st="2" end="2"/>
                                            </p:txEl>
                                          </p:spTgt>
                                        </p:tgtEl>
                                      </p:cBhvr>
                                    </p:animEffect>
                                    <p:anim calcmode="lin" valueType="num">
                                      <p:cBhvr>
                                        <p:cTn id="43" dur="4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44" dur="400" fill="hold"/>
                                        <p:tgtEl>
                                          <p:spTgt spid="4">
                                            <p:txEl>
                                              <p:pRg st="2" end="2"/>
                                            </p:txEl>
                                          </p:spTgt>
                                        </p:tgtEl>
                                        <p:attrNameLst>
                                          <p:attrName>ppt_y</p:attrName>
                                        </p:attrNameLst>
                                      </p:cBhvr>
                                      <p:tavLst>
                                        <p:tav tm="0">
                                          <p:val>
                                            <p:strVal val="#ppt_y+0.31"/>
                                          </p:val>
                                        </p:tav>
                                        <p:tav tm="100000">
                                          <p:val>
                                            <p:strVal val="#ppt_y+0.31"/>
                                          </p:val>
                                        </p:tav>
                                      </p:tavLst>
                                    </p:anim>
                                    <p:anim calcmode="lin" valueType="num">
                                      <p:cBhvr>
                                        <p:cTn id="45" dur="600" decel="50000" fill="hold">
                                          <p:stCondLst>
                                            <p:cond delay="400"/>
                                          </p:stCondLst>
                                        </p:cTn>
                                        <p:tgtEl>
                                          <p:spTgt spid="4">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6" dur="600" decel="50000" fill="hold">
                                          <p:stCondLst>
                                            <p:cond delay="400"/>
                                          </p:stCondLst>
                                        </p:cTn>
                                        <p:tgtEl>
                                          <p:spTgt spid="4">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3" presetClass="entr" presetSubtype="0" fill="hold" grpId="0" nodeType="click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fade">
                                      <p:cBhvr>
                                        <p:cTn id="51" dur="100"/>
                                        <p:tgtEl>
                                          <p:spTgt spid="6"/>
                                        </p:tgtEl>
                                      </p:cBhvr>
                                    </p:animEffect>
                                    <p:anim calcmode="lin" valueType="num">
                                      <p:cBhvr>
                                        <p:cTn id="52" dur="400" fill="hold"/>
                                        <p:tgtEl>
                                          <p:spTgt spid="6"/>
                                        </p:tgtEl>
                                        <p:attrNameLst>
                                          <p:attrName>ppt_x</p:attrName>
                                        </p:attrNameLst>
                                      </p:cBhvr>
                                      <p:tavLst>
                                        <p:tav tm="0">
                                          <p:val>
                                            <p:strVal val="#ppt_x"/>
                                          </p:val>
                                        </p:tav>
                                        <p:tav tm="100000">
                                          <p:val>
                                            <p:strVal val="#ppt_x"/>
                                          </p:val>
                                        </p:tav>
                                      </p:tavLst>
                                    </p:anim>
                                    <p:anim calcmode="lin" valueType="num">
                                      <p:cBhvr>
                                        <p:cTn id="53" dur="400" fill="hold"/>
                                        <p:tgtEl>
                                          <p:spTgt spid="6"/>
                                        </p:tgtEl>
                                        <p:attrNameLst>
                                          <p:attrName>ppt_y</p:attrName>
                                        </p:attrNameLst>
                                      </p:cBhvr>
                                      <p:tavLst>
                                        <p:tav tm="0">
                                          <p:val>
                                            <p:strVal val="#ppt_y+0.31"/>
                                          </p:val>
                                        </p:tav>
                                        <p:tav tm="100000">
                                          <p:val>
                                            <p:strVal val="#ppt_y+0.31"/>
                                          </p:val>
                                        </p:tav>
                                      </p:tavLst>
                                    </p:anim>
                                    <p:anim calcmode="lin" valueType="num">
                                      <p:cBhvr>
                                        <p:cTn id="54"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5"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uiExpand="1" build="allAtOnce"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5868144" cy="5517232"/>
          </a:xfrm>
          <a:solidFill>
            <a:schemeClr val="accent2">
              <a:lumMod val="20000"/>
              <a:lumOff val="80000"/>
            </a:schemeClr>
          </a:solidFill>
        </p:spPr>
        <p:txBody>
          <a:bodyPr>
            <a:normAutofit fontScale="85000" lnSpcReduction="20000"/>
          </a:bodyPr>
          <a:lstStyle/>
          <a:p>
            <a:pPr>
              <a:buNone/>
            </a:pPr>
            <a:r>
              <a:rPr lang="es-CO" dirty="0" smtClean="0"/>
              <a:t>     "En verdad vosotros guardaréis mis días de reposo [o sábados] -dice el Señor-; porque es </a:t>
            </a:r>
            <a:r>
              <a:rPr lang="es-CO" u="sng" dirty="0" smtClean="0">
                <a:solidFill>
                  <a:srgbClr val="0070C0"/>
                </a:solidFill>
              </a:rPr>
              <a:t>señal </a:t>
            </a:r>
            <a:r>
              <a:rPr lang="es-CO" dirty="0" smtClean="0"/>
              <a:t>entre mí y vosotros por vuestras generaciones, para que sepáis que yo soy Jehová que os santifico" </a:t>
            </a:r>
            <a:r>
              <a:rPr lang="es-CO" dirty="0" smtClean="0">
                <a:solidFill>
                  <a:srgbClr val="0070C0"/>
                </a:solidFill>
              </a:rPr>
              <a:t>(Exo. 31: 13).</a:t>
            </a:r>
          </a:p>
          <a:p>
            <a:endParaRPr lang="es-CO" dirty="0" smtClean="0"/>
          </a:p>
          <a:p>
            <a:pPr>
              <a:buNone/>
            </a:pPr>
            <a:r>
              <a:rPr lang="es-CO" dirty="0" smtClean="0"/>
              <a:t>     Algunos tratarán de poner obstáculos en el camino de la observancia del sábado, diciendo: "Vosotros no sabéis cuál es el día de reposo"; pero parecen entender cuándo llega el domingo y han manifestado gran celo en formular leyes que obliguen su observancia.-KC 148 (1900). </a:t>
            </a:r>
          </a:p>
        </p:txBody>
      </p:sp>
      <p:pic>
        <p:nvPicPr>
          <p:cNvPr id="4" name="Picture 4" descr="http://t2.gstatic.com/images?q=tbn:ANd9GcTyJ2LFCm1LVEzttspxxnnPGWha0vDuyMOsaMSjnPSEFzlVxAvD"/>
          <p:cNvPicPr>
            <a:picLocks noChangeAspect="1" noChangeArrowheads="1"/>
          </p:cNvPicPr>
          <p:nvPr/>
        </p:nvPicPr>
        <p:blipFill>
          <a:blip r:embed="rId2" cstate="print"/>
          <a:srcRect/>
          <a:stretch>
            <a:fillRect/>
          </a:stretch>
        </p:blipFill>
        <p:spPr bwMode="auto">
          <a:xfrm>
            <a:off x="5868144" y="332656"/>
            <a:ext cx="3275856" cy="5112568"/>
          </a:xfrm>
          <a:prstGeom prst="rect">
            <a:avLst/>
          </a:prstGeom>
          <a:noFill/>
        </p:spPr>
      </p:pic>
      <p:sp>
        <p:nvSpPr>
          <p:cNvPr id="5" name="4 Rectángulo"/>
          <p:cNvSpPr/>
          <p:nvPr/>
        </p:nvSpPr>
        <p:spPr>
          <a:xfrm>
            <a:off x="323528" y="5733256"/>
            <a:ext cx="8640960" cy="1015663"/>
          </a:xfrm>
          <a:prstGeom prst="rect">
            <a:avLst/>
          </a:prstGeom>
          <a:solidFill>
            <a:srgbClr val="FFFF00"/>
          </a:solidFill>
        </p:spPr>
        <p:txBody>
          <a:bodyPr wrap="square">
            <a:spAutoFit/>
          </a:bodyPr>
          <a:lstStyle/>
          <a:p>
            <a:pPr>
              <a:buNone/>
            </a:pPr>
            <a:r>
              <a:rPr lang="es-CO" sz="2000" dirty="0" smtClean="0"/>
              <a:t>El movimiento de la ley dominical en la década de 1880* </a:t>
            </a:r>
            <a:r>
              <a:rPr lang="es-CO" sz="2000" b="1" dirty="0" smtClean="0"/>
              <a:t>Note que desde esa fecha esta en movimiento el plan de exaltar el domingo como único día de reposo, y finalmente será impuesto por ley, en oposición al sábado Bíblico.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 to="" calcmode="lin" valueType="num">
                                      <p:cBhvr>
                                        <p:cTn id="17" dur="1" fill="hold"/>
                                        <p:tgtEl>
                                          <p:spTgt spid="3">
                                            <p:bg/>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 to="" calcmode="lin" valueType="num">
                                      <p:cBhvr>
                                        <p:cTn id="22" dur="1" fill="hold"/>
                                        <p:tgtEl>
                                          <p:spTgt spid="3">
                                            <p:txEl>
                                              <p:pRg st="0" end="0"/>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43"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00"/>
                                        <p:tgtEl>
                                          <p:spTgt spid="5"/>
                                        </p:tgtEl>
                                      </p:cBhvr>
                                    </p:animEffect>
                                    <p:anim calcmode="lin" valueType="num">
                                      <p:cBhvr>
                                        <p:cTn id="33" dur="400" fill="hold"/>
                                        <p:tgtEl>
                                          <p:spTgt spid="5"/>
                                        </p:tgtEl>
                                        <p:attrNameLst>
                                          <p:attrName>ppt_x</p:attrName>
                                        </p:attrNameLst>
                                      </p:cBhvr>
                                      <p:tavLst>
                                        <p:tav tm="0">
                                          <p:val>
                                            <p:strVal val="#ppt_x"/>
                                          </p:val>
                                        </p:tav>
                                        <p:tav tm="100000">
                                          <p:val>
                                            <p:strVal val="#ppt_x"/>
                                          </p:val>
                                        </p:tav>
                                      </p:tavLst>
                                    </p:anim>
                                    <p:anim calcmode="lin" valueType="num">
                                      <p:cBhvr>
                                        <p:cTn id="34" dur="400" fill="hold"/>
                                        <p:tgtEl>
                                          <p:spTgt spid="5"/>
                                        </p:tgtEl>
                                        <p:attrNameLst>
                                          <p:attrName>ppt_y</p:attrName>
                                        </p:attrNameLst>
                                      </p:cBhvr>
                                      <p:tavLst>
                                        <p:tav tm="0">
                                          <p:val>
                                            <p:strVal val="#ppt_y+0.31"/>
                                          </p:val>
                                        </p:tav>
                                        <p:tav tm="100000">
                                          <p:val>
                                            <p:strVal val="#ppt_y+0.31"/>
                                          </p:val>
                                        </p:tav>
                                      </p:tavLst>
                                    </p:anim>
                                    <p:anim calcmode="lin" valueType="num">
                                      <p:cBhvr>
                                        <p:cTn id="35"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6"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8686800" cy="6525344"/>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2500" lnSpcReduction="10000"/>
          </a:bodyPr>
          <a:lstStyle/>
          <a:p>
            <a:pPr>
              <a:buNone/>
            </a:pPr>
            <a:r>
              <a:rPr lang="es-CO" sz="3400" b="1" dirty="0" smtClean="0">
                <a:solidFill>
                  <a:srgbClr val="FF0000"/>
                </a:solidFill>
              </a:rPr>
              <a:t>     Siguiendo el rastro a este movimiento en pro del domingo como día de reposo, veamos lo que se está haciendo, mientras usted duerme: </a:t>
            </a:r>
            <a:endParaRPr lang="es-CO" dirty="0" smtClean="0"/>
          </a:p>
          <a:p>
            <a:pPr>
              <a:buNone/>
            </a:pPr>
            <a:endParaRPr lang="es-CO" dirty="0" smtClean="0"/>
          </a:p>
          <a:p>
            <a:r>
              <a:rPr lang="es-CO" dirty="0" smtClean="0"/>
              <a:t>“Durante varios años, no ha habido ni rastro del carácter específico del domingo en los documentos de la Unión Europea”, constató el secretario de la Comisión de las Conferencias Episcopales de la Unión Europea (COMECE), Piotr Mazurkiewicz. </a:t>
            </a:r>
          </a:p>
          <a:p>
            <a:endParaRPr lang="es-CO" dirty="0" smtClean="0"/>
          </a:p>
          <a:p>
            <a:r>
              <a:rPr lang="es-CO" dirty="0" smtClean="0"/>
              <a:t>“En estos meses se está trabajando en un proyecto de directiva sobre la </a:t>
            </a:r>
            <a:r>
              <a:rPr lang="es-CO" dirty="0" smtClean="0">
                <a:solidFill>
                  <a:srgbClr val="0070C0"/>
                </a:solidFill>
              </a:rPr>
              <a:t>restauración</a:t>
            </a:r>
            <a:r>
              <a:rPr lang="es-CO" dirty="0" smtClean="0"/>
              <a:t> del registro de 1983 sobre un carácter especial del día de fiesta para los cristianos”, informó</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solidFill>
        </p:spPr>
        <p:txBody>
          <a:bodyPr>
            <a:noAutofit/>
          </a:bodyPr>
          <a:lstStyle/>
          <a:p>
            <a:r>
              <a:rPr lang="es-CO" sz="3600" b="1" dirty="0" smtClean="0"/>
              <a:t>BENEDICTO XVI: QUE EL TRABAJO Y LA FIESTA NO DISGREGUEN LA FAMILIA</a:t>
            </a:r>
            <a:endParaRPr lang="es-CO" sz="3600" b="1" dirty="0"/>
          </a:p>
        </p:txBody>
      </p:sp>
      <p:sp>
        <p:nvSpPr>
          <p:cNvPr id="3" name="2 Marcador de contenido"/>
          <p:cNvSpPr>
            <a:spLocks noGrp="1"/>
          </p:cNvSpPr>
          <p:nvPr>
            <p:ph idx="1"/>
          </p:nvPr>
        </p:nvSpPr>
        <p:spPr>
          <a:xfrm>
            <a:off x="0" y="1600200"/>
            <a:ext cx="9144000" cy="5257800"/>
          </a:xfrm>
          <a:solidFill>
            <a:schemeClr val="accent6">
              <a:lumMod val="20000"/>
              <a:lumOff val="80000"/>
            </a:schemeClr>
          </a:solidFill>
        </p:spPr>
        <p:txBody>
          <a:bodyPr>
            <a:normAutofit fontScale="70000" lnSpcReduction="20000"/>
          </a:bodyPr>
          <a:lstStyle/>
          <a:p>
            <a:r>
              <a:rPr lang="es-CO" dirty="0" smtClean="0"/>
              <a:t>CASTEL GANDOLFO, domingo 26 de septiembre de 2010 (ZENIT.org).- Benedicto XVI considera que la organización del trabajo -como mera búsqueda del beneficio- y la concepción actual de la fiesta -como oportunidad de consumo- </a:t>
            </a:r>
            <a:r>
              <a:rPr lang="es-CO" dirty="0" smtClean="0">
                <a:solidFill>
                  <a:srgbClr val="0070C0"/>
                </a:solidFill>
              </a:rPr>
              <a:t>contribuyen por desgracia a disgregar la familia. </a:t>
            </a:r>
          </a:p>
          <a:p>
            <a:endParaRPr lang="es-CO" dirty="0" smtClean="0"/>
          </a:p>
          <a:p>
            <a:r>
              <a:rPr lang="es-CO" dirty="0" smtClean="0"/>
              <a:t>El Papa ha dirigido una carta, publicada este viernes, al presidente del Consejo Pontificio para la Familia, el cardenal Ennio Antonelli, como preparación al VII Encuentro Mundial de las Familias (EMF) </a:t>
            </a:r>
            <a:r>
              <a:rPr lang="es-CO" dirty="0" smtClean="0">
                <a:solidFill>
                  <a:srgbClr val="0070C0"/>
                </a:solidFill>
              </a:rPr>
              <a:t>que se celebrará en Milán del 30 de mayo al 3 de junio de 2012 sobre el tema La familia: el trabajo y la fiesta. </a:t>
            </a:r>
          </a:p>
          <a:p>
            <a:endParaRPr lang="es-CO" dirty="0" smtClean="0"/>
          </a:p>
          <a:p>
            <a:r>
              <a:rPr lang="es-CO" dirty="0" smtClean="0"/>
              <a:t>En esta carta, Benedicto XVI insta a “promover una reflexión y un compromiso dirigidos a conciliar las exigencias y los momentos del trabajo con los de la familia y a </a:t>
            </a:r>
            <a:r>
              <a:rPr lang="es-CO" b="1" dirty="0" smtClean="0"/>
              <a:t>recuperar el verdadero sentido de la fiesta, especialmente de la dominical, pascua semanal, día del Señor y día del hombre, día de la familia, de la comunidad y de la solidaridad</a:t>
            </a:r>
            <a:r>
              <a:rPr lang="es-CO" dirty="0" smtClean="0"/>
              <a:t>”.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Autofit/>
          </a:bodyPr>
          <a:lstStyle/>
          <a:p>
            <a:r>
              <a:rPr lang="es-CO" sz="2800" b="1" dirty="0" smtClean="0"/>
              <a:t/>
            </a:r>
            <a:br>
              <a:rPr lang="es-CO" sz="2800" b="1" dirty="0" smtClean="0"/>
            </a:br>
            <a:r>
              <a:rPr lang="es-CO" sz="2800" b="1" dirty="0" smtClean="0"/>
              <a:t>Comercio en alerta: Moción de diputados de Chile para que domingos sean "feriado irrenunciable" </a:t>
            </a:r>
            <a:br>
              <a:rPr lang="es-CO" sz="2800" b="1" dirty="0" smtClean="0"/>
            </a:br>
            <a:endParaRPr lang="es-CO" sz="2800" dirty="0"/>
          </a:p>
        </p:txBody>
      </p:sp>
      <p:sp>
        <p:nvSpPr>
          <p:cNvPr id="3" name="2 Marcador de contenido"/>
          <p:cNvSpPr>
            <a:spLocks noGrp="1"/>
          </p:cNvSpPr>
          <p:nvPr>
            <p:ph idx="1"/>
          </p:nvPr>
        </p:nvSpPr>
        <p:spPr>
          <a:xfrm>
            <a:off x="0" y="1600200"/>
            <a:ext cx="8686800" cy="5257800"/>
          </a:xfrm>
          <a:solidFill>
            <a:schemeClr val="accent3">
              <a:lumMod val="20000"/>
              <a:lumOff val="80000"/>
            </a:schemeClr>
          </a:solidFill>
        </p:spPr>
        <p:txBody>
          <a:bodyPr>
            <a:normAutofit fontScale="85000" lnSpcReduction="10000"/>
          </a:bodyPr>
          <a:lstStyle/>
          <a:p>
            <a:r>
              <a:rPr lang="es-CO" b="1" u="sng" dirty="0" smtClean="0"/>
              <a:t>Diputados</a:t>
            </a:r>
            <a:r>
              <a:rPr lang="es-CO" b="1" dirty="0" smtClean="0"/>
              <a:t> consertacionistas estiman que se puede avanzar en esta discusión, pues el fin de semana ''no se produjo el desabastecimiento que vaticinaron''. El presidente del Comercio reaccionó de inmediato: ''se le haría un gran daño a consumidores y trabajadores''. </a:t>
            </a:r>
            <a:endParaRPr lang="es-CO" dirty="0" smtClean="0"/>
          </a:p>
          <a:p>
            <a:endParaRPr lang="es-CO" dirty="0" smtClean="0"/>
          </a:p>
          <a:p>
            <a:r>
              <a:rPr lang="es-CO" dirty="0" smtClean="0"/>
              <a:t>Alentados por el </a:t>
            </a:r>
            <a:r>
              <a:rPr lang="es-CO" dirty="0" smtClean="0">
                <a:solidFill>
                  <a:srgbClr val="0070C0"/>
                </a:solidFill>
              </a:rPr>
              <a:t>triunfo</a:t>
            </a:r>
            <a:r>
              <a:rPr lang="es-CO" dirty="0" smtClean="0"/>
              <a:t> que se anotaron con la aprobación de los feriados irrenunciables del 19 y 20 septiembre pasado, un grupo de 10 parlamentarios de la Concertación presentó una moción para lograr que el </a:t>
            </a:r>
            <a:r>
              <a:rPr lang="es-CO" u="sng" dirty="0" smtClean="0">
                <a:solidFill>
                  <a:srgbClr val="0070C0"/>
                </a:solidFill>
              </a:rPr>
              <a:t>gran comercio casa comerciales, malles y supermercados) ahora también cierre los </a:t>
            </a:r>
            <a:r>
              <a:rPr lang="es-CO" b="1" u="sng" dirty="0" smtClean="0">
                <a:solidFill>
                  <a:srgbClr val="0070C0"/>
                </a:solidFill>
              </a:rPr>
              <a:t>domingo</a:t>
            </a:r>
            <a:r>
              <a:rPr lang="es-CO" u="sng" dirty="0" smtClean="0">
                <a:solidFill>
                  <a:srgbClr val="0070C0"/>
                </a:solidFill>
              </a:rPr>
              <a:t>,</a:t>
            </a:r>
            <a:r>
              <a:rPr lang="es-CO" dirty="0" smtClean="0"/>
              <a:t> como ocurre en algunos países europeos.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20000"/>
              <a:lumOff val="80000"/>
            </a:schemeClr>
          </a:solidFill>
        </p:spPr>
        <p:txBody>
          <a:bodyPr>
            <a:normAutofit fontScale="90000"/>
          </a:bodyPr>
          <a:lstStyle/>
          <a:p>
            <a:r>
              <a:rPr lang="es-CO" b="1" dirty="0" smtClean="0"/>
              <a:t/>
            </a:r>
            <a:br>
              <a:rPr lang="es-CO" b="1" dirty="0" smtClean="0"/>
            </a:br>
            <a:r>
              <a:rPr lang="es-CO" b="1" dirty="0" smtClean="0"/>
              <a:t>Adventistas en alerta por proyecto de ley dominical comercial en Europa </a:t>
            </a:r>
            <a:br>
              <a:rPr lang="es-CO" b="1" dirty="0" smtClean="0"/>
            </a:br>
            <a:endParaRPr lang="es-CO" dirty="0"/>
          </a:p>
        </p:txBody>
      </p:sp>
      <p:sp>
        <p:nvSpPr>
          <p:cNvPr id="3" name="2 Marcador de contenido"/>
          <p:cNvSpPr>
            <a:spLocks noGrp="1"/>
          </p:cNvSpPr>
          <p:nvPr>
            <p:ph idx="1"/>
          </p:nvPr>
        </p:nvSpPr>
        <p:spPr>
          <a:xfrm>
            <a:off x="0" y="1600200"/>
            <a:ext cx="9144000" cy="5257800"/>
          </a:xfrm>
        </p:spPr>
        <p:txBody>
          <a:bodyPr>
            <a:normAutofit fontScale="92500" lnSpcReduction="10000"/>
          </a:bodyPr>
          <a:lstStyle/>
          <a:p>
            <a:pPr>
              <a:buNone/>
            </a:pPr>
            <a:r>
              <a:rPr lang="es-CO" sz="3400" b="1" i="1" dirty="0" smtClean="0">
                <a:solidFill>
                  <a:srgbClr val="FF0000"/>
                </a:solidFill>
              </a:rPr>
              <a:t>    El Parlamento Europeo quiere promover el tiempo con la familia</a:t>
            </a:r>
            <a:endParaRPr lang="es-CO" sz="3400" b="1" dirty="0" smtClean="0">
              <a:solidFill>
                <a:srgbClr val="FF0000"/>
              </a:solidFill>
            </a:endParaRPr>
          </a:p>
          <a:p>
            <a:pPr>
              <a:buNone/>
            </a:pPr>
            <a:r>
              <a:rPr lang="es-CO" dirty="0" smtClean="0"/>
              <a:t>    Los defensores adventistas de la libertad religiosa están atentos a una propuesta de un miembro del Parlamento Europeo que quiere que los </a:t>
            </a:r>
            <a:r>
              <a:rPr lang="es-CO" b="1" u="sng" dirty="0" smtClean="0">
                <a:solidFill>
                  <a:srgbClr val="0070C0"/>
                </a:solidFill>
              </a:rPr>
              <a:t>comercios cierren los domingos.</a:t>
            </a:r>
            <a:r>
              <a:rPr lang="es-CO" dirty="0" smtClean="0"/>
              <a:t> </a:t>
            </a:r>
          </a:p>
          <a:p>
            <a:pPr>
              <a:buNone/>
            </a:pPr>
            <a:r>
              <a:rPr lang="es-CO" dirty="0" smtClean="0"/>
              <a:t>    Martin Kastler, de Alemania, busca que en </a:t>
            </a:r>
            <a:r>
              <a:rPr lang="es-CO" u="sng" dirty="0" smtClean="0">
                <a:solidFill>
                  <a:srgbClr val="0070C0"/>
                </a:solidFill>
              </a:rPr>
              <a:t>todo el continente se aprueben leyes similares a las de su país</a:t>
            </a:r>
            <a:r>
              <a:rPr lang="es-CO" dirty="0" smtClean="0"/>
              <a:t>, que buscan que los </a:t>
            </a:r>
            <a:r>
              <a:rPr lang="es-CO" u="sng" dirty="0" smtClean="0">
                <a:solidFill>
                  <a:srgbClr val="0070C0"/>
                </a:solidFill>
              </a:rPr>
              <a:t>empleados tengan los domingos libres para estar con sus familias, </a:t>
            </a:r>
            <a:r>
              <a:rPr lang="es-CO" dirty="0" smtClean="0"/>
              <a:t>informó el New York Times.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354162"/>
          </a:xfrm>
          <a:solidFill>
            <a:schemeClr val="accent2">
              <a:lumMod val="20000"/>
              <a:lumOff val="80000"/>
            </a:schemeClr>
          </a:solidFill>
        </p:spPr>
        <p:txBody>
          <a:bodyPr>
            <a:noAutofit/>
          </a:bodyPr>
          <a:lstStyle/>
          <a:p>
            <a:r>
              <a:rPr lang="es-CO" sz="2800" b="1" dirty="0" smtClean="0"/>
              <a:t/>
            </a:r>
            <a:br>
              <a:rPr lang="es-CO" sz="2800" b="1" dirty="0" smtClean="0"/>
            </a:br>
            <a:r>
              <a:rPr lang="es-CO" sz="2800" b="1" dirty="0" smtClean="0"/>
              <a:t>La Conferencia Europea por el Descanso Dominical en el Comercio pide que los Jefes de Estado y de Gobierno se impliquen en su defensa </a:t>
            </a:r>
            <a:br>
              <a:rPr lang="es-CO" sz="2800" b="1" dirty="0" smtClean="0"/>
            </a:br>
            <a:endParaRPr lang="es-CO" sz="2800" dirty="0"/>
          </a:p>
        </p:txBody>
      </p:sp>
      <p:sp>
        <p:nvSpPr>
          <p:cNvPr id="3" name="2 Marcador de contenido"/>
          <p:cNvSpPr>
            <a:spLocks noGrp="1"/>
          </p:cNvSpPr>
          <p:nvPr>
            <p:ph idx="1"/>
          </p:nvPr>
        </p:nvSpPr>
        <p:spPr>
          <a:xfrm>
            <a:off x="457200" y="1844824"/>
            <a:ext cx="8229600" cy="4281339"/>
          </a:xfrm>
          <a:solidFill>
            <a:schemeClr val="accent1">
              <a:lumMod val="20000"/>
              <a:lumOff val="80000"/>
            </a:schemeClr>
          </a:solidFill>
        </p:spPr>
        <p:txBody>
          <a:bodyPr>
            <a:normAutofit fontScale="92500" lnSpcReduction="20000"/>
          </a:bodyPr>
          <a:lstStyle/>
          <a:p>
            <a:endParaRPr lang="es-CO" dirty="0" smtClean="0"/>
          </a:p>
          <a:p>
            <a:pPr>
              <a:buNone/>
            </a:pPr>
            <a:r>
              <a:rPr lang="es-CO" dirty="0" smtClean="0"/>
              <a:t>    Setenta y dos organizaciones, incluyendo treinta y cinco sindicatos, entre ellos la Federación de Comercio y Hostelería (FECOHT-CCOO), veinticuatro asociaciones y agrupaciones sociales de la sociedad civil y </a:t>
            </a:r>
            <a:r>
              <a:rPr lang="es-CO" u="sng" dirty="0" smtClean="0">
                <a:solidFill>
                  <a:srgbClr val="0070C0"/>
                </a:solidFill>
              </a:rPr>
              <a:t>trece iglesias</a:t>
            </a:r>
            <a:r>
              <a:rPr lang="es-CO" dirty="0" smtClean="0"/>
              <a:t>, de todos los países miembros de la Unión Europea han participado en la Primera Conferencia Europea sobre </a:t>
            </a:r>
            <a:r>
              <a:rPr lang="es-CO" b="1" dirty="0" smtClean="0"/>
              <a:t>Descanso Dominical</a:t>
            </a:r>
            <a:r>
              <a:rPr lang="es-CO" dirty="0" smtClean="0"/>
              <a:t> en el Comercio, realizada en el Parlamento Europeo el pasado 24 de marzo.</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normAutofit fontScale="90000"/>
          </a:bodyPr>
          <a:lstStyle/>
          <a:p>
            <a:r>
              <a:rPr lang="es-CO" b="1" dirty="0" smtClean="0"/>
              <a:t/>
            </a:r>
            <a:br>
              <a:rPr lang="es-CO" b="1" dirty="0" smtClean="0"/>
            </a:br>
            <a:r>
              <a:rPr lang="es-CO" b="1" dirty="0" smtClean="0">
                <a:solidFill>
                  <a:srgbClr val="FF0000"/>
                </a:solidFill>
              </a:rPr>
              <a:t>Movilización para la Protección del Domingo a Nivel Europeo </a:t>
            </a:r>
            <a:br>
              <a:rPr lang="es-CO" b="1" dirty="0" smtClean="0">
                <a:solidFill>
                  <a:srgbClr val="FF0000"/>
                </a:solidFill>
              </a:rPr>
            </a:br>
            <a:endParaRPr lang="es-CO" dirty="0">
              <a:solidFill>
                <a:srgbClr val="FF0000"/>
              </a:solidFill>
            </a:endParaRPr>
          </a:p>
        </p:txBody>
      </p:sp>
      <p:sp>
        <p:nvSpPr>
          <p:cNvPr id="3" name="2 Marcador de contenido"/>
          <p:cNvSpPr>
            <a:spLocks noGrp="1"/>
          </p:cNvSpPr>
          <p:nvPr>
            <p:ph idx="1"/>
          </p:nvPr>
        </p:nvSpPr>
        <p:spPr>
          <a:xfrm>
            <a:off x="0" y="1600200"/>
            <a:ext cx="8686800" cy="5257800"/>
          </a:xfrm>
          <a:solidFill>
            <a:schemeClr val="accent2">
              <a:lumMod val="20000"/>
              <a:lumOff val="80000"/>
            </a:schemeClr>
          </a:solidFill>
        </p:spPr>
        <p:txBody>
          <a:bodyPr>
            <a:normAutofit fontScale="85000" lnSpcReduction="20000"/>
          </a:bodyPr>
          <a:lstStyle/>
          <a:p>
            <a:r>
              <a:rPr lang="es-CO" dirty="0" smtClean="0"/>
              <a:t>La conferencia para</a:t>
            </a:r>
            <a:r>
              <a:rPr lang="es-CO" u="sng" dirty="0" smtClean="0">
                <a:solidFill>
                  <a:srgbClr val="0070C0"/>
                </a:solidFill>
              </a:rPr>
              <a:t> relanzar</a:t>
            </a:r>
            <a:r>
              <a:rPr lang="es-CO" dirty="0" smtClean="0"/>
              <a:t> el debate sobre la </a:t>
            </a:r>
            <a:r>
              <a:rPr lang="es-CO" b="1" dirty="0" smtClean="0"/>
              <a:t>protección del domingo</a:t>
            </a:r>
            <a:r>
              <a:rPr lang="es-CO" dirty="0" smtClean="0"/>
              <a:t> a nivel europeo tendrá lugar el próximo 24 de marzo en el Parlamento Europeo en Bruselas, informa a ZENIT la COMECE. </a:t>
            </a:r>
          </a:p>
          <a:p>
            <a:endParaRPr lang="es-CO" dirty="0" smtClean="0"/>
          </a:p>
          <a:p>
            <a:r>
              <a:rPr lang="es-CO" dirty="0" smtClean="0"/>
              <a:t>Ha sido organizada por los diputados europeos Thomas Mann (PPE, Alemania), Patricia Toia (S&amp;D, Italia) y la Fundación Konrad Adenauer. Y está apoyada por </a:t>
            </a:r>
            <a:r>
              <a:rPr lang="es-CO" u="sng" dirty="0" smtClean="0">
                <a:solidFill>
                  <a:srgbClr val="0070C0"/>
                </a:solidFill>
              </a:rPr>
              <a:t>sindicatos europeos, organizaciones de la sociedad civil y las Iglesias. </a:t>
            </a:r>
          </a:p>
          <a:p>
            <a:endParaRPr lang="es-CO" dirty="0" smtClean="0"/>
          </a:p>
          <a:p>
            <a:r>
              <a:rPr lang="es-CO" dirty="0" smtClean="0"/>
              <a:t>László Andor, el nuevo comisario europeo encargado de Empleo y Asuntos Sociales, hablará sobre la materia así como numerosos expertos y </a:t>
            </a:r>
            <a:r>
              <a:rPr lang="es-CO" u="sng" dirty="0" smtClean="0">
                <a:solidFill>
                  <a:srgbClr val="0070C0"/>
                </a:solidFill>
              </a:rPr>
              <a:t>diputados europeos. </a:t>
            </a:r>
          </a:p>
          <a:p>
            <a:endParaRPr lang="es-CO" u="sng"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1"/>
          </a:solidFill>
        </p:spPr>
        <p:txBody>
          <a:bodyPr>
            <a:noAutofit/>
          </a:bodyPr>
          <a:lstStyle/>
          <a:p>
            <a:r>
              <a:rPr lang="es-CO" sz="3200" b="1" dirty="0" smtClean="0"/>
              <a:t/>
            </a:r>
            <a:br>
              <a:rPr lang="es-CO" sz="3200" b="1" dirty="0" smtClean="0"/>
            </a:br>
            <a:r>
              <a:rPr lang="es-CO" sz="3200" b="1" dirty="0" smtClean="0">
                <a:solidFill>
                  <a:schemeClr val="bg1"/>
                </a:solidFill>
              </a:rPr>
              <a:t>Legisladores analizarán regular el descanso dominical en el interior provincial </a:t>
            </a:r>
            <a:br>
              <a:rPr lang="es-CO" sz="3200" b="1" dirty="0" smtClean="0">
                <a:solidFill>
                  <a:schemeClr val="bg1"/>
                </a:solidFill>
              </a:rPr>
            </a:br>
            <a:endParaRPr lang="es-CO" sz="3200" dirty="0">
              <a:solidFill>
                <a:schemeClr val="bg1"/>
              </a:solidFill>
            </a:endParaRPr>
          </a:p>
        </p:txBody>
      </p:sp>
      <p:sp>
        <p:nvSpPr>
          <p:cNvPr id="3" name="2 Marcador de contenido"/>
          <p:cNvSpPr>
            <a:spLocks noGrp="1"/>
          </p:cNvSpPr>
          <p:nvPr>
            <p:ph idx="1"/>
          </p:nvPr>
        </p:nvSpPr>
        <p:spPr>
          <a:solidFill>
            <a:schemeClr val="accent5">
              <a:lumMod val="20000"/>
              <a:lumOff val="80000"/>
            </a:schemeClr>
          </a:solidFill>
        </p:spPr>
        <p:txBody>
          <a:bodyPr>
            <a:normAutofit fontScale="77500" lnSpcReduction="20000"/>
          </a:bodyPr>
          <a:lstStyle/>
          <a:p>
            <a:pPr algn="ctr">
              <a:buNone/>
            </a:pPr>
            <a:r>
              <a:rPr lang="es-CO" b="1" i="1" dirty="0" smtClean="0"/>
              <a:t>     </a:t>
            </a:r>
            <a:r>
              <a:rPr lang="es-CO" b="1" i="1" dirty="0" smtClean="0">
                <a:solidFill>
                  <a:srgbClr val="FF0000"/>
                </a:solidFill>
              </a:rPr>
              <a:t>La modalidad regiría para todas las actividades, especialmente las comerciales, aunque habría distinción entre las realidades del interior y del conurbano. </a:t>
            </a:r>
            <a:endParaRPr lang="es-CO" dirty="0" smtClean="0">
              <a:solidFill>
                <a:srgbClr val="FF0000"/>
              </a:solidFill>
            </a:endParaRPr>
          </a:p>
          <a:p>
            <a:endParaRPr lang="es-CO" b="1" dirty="0" smtClean="0"/>
          </a:p>
          <a:p>
            <a:r>
              <a:rPr lang="es-CO" b="1" dirty="0" smtClean="0"/>
              <a:t>Legisladores provinciales</a:t>
            </a:r>
            <a:r>
              <a:rPr lang="es-CO" dirty="0" smtClean="0"/>
              <a:t> del </a:t>
            </a:r>
            <a:r>
              <a:rPr lang="es-CO" b="1" dirty="0" smtClean="0"/>
              <a:t>Frente para la Victoria</a:t>
            </a:r>
            <a:r>
              <a:rPr lang="es-CO" dirty="0" smtClean="0"/>
              <a:t> buscarán </a:t>
            </a:r>
            <a:r>
              <a:rPr lang="es-CO" b="1" dirty="0" smtClean="0"/>
              <a:t>debatir</a:t>
            </a:r>
            <a:r>
              <a:rPr lang="es-CO" dirty="0" smtClean="0"/>
              <a:t> la </a:t>
            </a:r>
            <a:r>
              <a:rPr lang="es-CO" b="1" dirty="0" smtClean="0"/>
              <a:t>implementación</a:t>
            </a:r>
            <a:r>
              <a:rPr lang="es-CO" dirty="0" smtClean="0"/>
              <a:t> del </a:t>
            </a:r>
            <a:r>
              <a:rPr lang="es-CO" b="1" dirty="0" smtClean="0"/>
              <a:t>domingo franco</a:t>
            </a:r>
            <a:r>
              <a:rPr lang="es-CO" dirty="0" smtClean="0"/>
              <a:t> en las ciudades del interior bonaerense para actividades comerciales tales como supermercados. </a:t>
            </a:r>
          </a:p>
          <a:p>
            <a:endParaRPr lang="es-CO" dirty="0" smtClean="0"/>
          </a:p>
          <a:p>
            <a:r>
              <a:rPr lang="es-CO" dirty="0" smtClean="0"/>
              <a:t>La iniciativa proviene del Senador Roberto Fernández, oriundo de Tres Arroyos, donde existe una normativa municipal que reza sobre el descanso dominical.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20000"/>
              <a:lumOff val="80000"/>
            </a:schemeClr>
          </a:solidFill>
        </p:spPr>
        <p:txBody>
          <a:bodyPr>
            <a:normAutofit fontScale="90000"/>
          </a:bodyPr>
          <a:lstStyle/>
          <a:p>
            <a:r>
              <a:rPr lang="es-CO" sz="3100" dirty="0" smtClean="0"/>
              <a:t/>
            </a:r>
            <a:br>
              <a:rPr lang="es-CO" sz="3100" dirty="0" smtClean="0"/>
            </a:br>
            <a:r>
              <a:rPr lang="es-CO" sz="3100" dirty="0" smtClean="0"/>
              <a:t/>
            </a:r>
            <a:br>
              <a:rPr lang="es-CO" sz="3100" dirty="0" smtClean="0"/>
            </a:br>
            <a:r>
              <a:rPr lang="es-CO" sz="3100" dirty="0" smtClean="0"/>
              <a:t/>
            </a:r>
            <a:br>
              <a:rPr lang="es-CO" sz="3100" dirty="0" smtClean="0"/>
            </a:br>
            <a:r>
              <a:rPr lang="es-CO" sz="3100" dirty="0" smtClean="0"/>
              <a:t>El Tribunal Constitucional alemán ha dado la razón a la Iglesia y ha prohibido abrir las tiendas en domingo</a:t>
            </a:r>
            <a:br>
              <a:rPr lang="es-CO" sz="3100" dirty="0" smtClean="0"/>
            </a:br>
            <a:r>
              <a:rPr lang="es-CO" dirty="0" smtClean="0"/>
              <a:t/>
            </a:r>
            <a:br>
              <a:rPr lang="es-CO" dirty="0" smtClean="0"/>
            </a:br>
            <a:endParaRPr lang="es-CO" dirty="0"/>
          </a:p>
        </p:txBody>
      </p:sp>
      <p:sp>
        <p:nvSpPr>
          <p:cNvPr id="3" name="2 Marcador de contenido"/>
          <p:cNvSpPr>
            <a:spLocks noGrp="1"/>
          </p:cNvSpPr>
          <p:nvPr>
            <p:ph idx="1"/>
          </p:nvPr>
        </p:nvSpPr>
        <p:spPr>
          <a:xfrm>
            <a:off x="0" y="1600200"/>
            <a:ext cx="8686800" cy="5257800"/>
          </a:xfrm>
          <a:solidFill>
            <a:srgbClr val="FFFF00"/>
          </a:solidFill>
        </p:spPr>
        <p:txBody>
          <a:bodyPr>
            <a:normAutofit fontScale="85000" lnSpcReduction="10000"/>
          </a:bodyPr>
          <a:lstStyle/>
          <a:p>
            <a:pPr algn="ctr">
              <a:buNone/>
            </a:pPr>
            <a:r>
              <a:rPr lang="es-CO" dirty="0" smtClean="0"/>
              <a:t>    </a:t>
            </a:r>
            <a:r>
              <a:rPr lang="es-CO" dirty="0" smtClean="0">
                <a:solidFill>
                  <a:srgbClr val="FF0000"/>
                </a:solidFill>
              </a:rPr>
              <a:t>El Tribunal Constitucional alemán declaró parcialmente anticonstitucional la legislación sobre la apertura de comercios minoristas en domingo que rige en Berlín. </a:t>
            </a:r>
          </a:p>
          <a:p>
            <a:endParaRPr lang="es-CO" dirty="0" smtClean="0"/>
          </a:p>
          <a:p>
            <a:r>
              <a:rPr lang="es-CO" dirty="0" smtClean="0"/>
              <a:t>Los magistrados del TC dieron así la razón a las </a:t>
            </a:r>
            <a:r>
              <a:rPr lang="es-CO" u="sng" dirty="0" smtClean="0">
                <a:solidFill>
                  <a:srgbClr val="0070C0"/>
                </a:solidFill>
              </a:rPr>
              <a:t>dos principales confesiones alemanas, la Iglesia Católica y la Iglesia Evangélica</a:t>
            </a:r>
            <a:r>
              <a:rPr lang="es-CO" dirty="0" smtClean="0"/>
              <a:t>, que habían denunciado la práctica de abrir los comercios los domingos en la capital alemana. </a:t>
            </a:r>
          </a:p>
          <a:p>
            <a:endParaRPr lang="es-CO" dirty="0" smtClean="0"/>
          </a:p>
          <a:p>
            <a:r>
              <a:rPr lang="es-CO" dirty="0" smtClean="0"/>
              <a:t>La sentencia considera que dicha apertura comercial los cuatro domingos de Adviento, previos a la Navidad, atenta contra la protección del domingo como jornada de descanso que figura en la Constitución alemana.</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20000"/>
              <a:lumOff val="80000"/>
            </a:schemeClr>
          </a:solidFill>
        </p:spPr>
        <p:txBody>
          <a:bodyPr>
            <a:normAutofit fontScale="90000"/>
          </a:bodyPr>
          <a:lstStyle/>
          <a:p>
            <a:r>
              <a:rPr lang="es-CO" dirty="0" smtClean="0">
                <a:hlinkClick r:id="rId2" action="ppaction://hlinkfile"/>
              </a:rPr>
              <a:t/>
            </a:r>
            <a:br>
              <a:rPr lang="es-CO" dirty="0" smtClean="0">
                <a:hlinkClick r:id="rId2" action="ppaction://hlinkfile"/>
              </a:rPr>
            </a:br>
            <a:r>
              <a:rPr lang="es-CO" dirty="0" smtClean="0">
                <a:hlinkClick r:id="rId2" action="ppaction://hlinkfile"/>
              </a:rPr>
              <a:t>Movimiento para recuperar el Domingo como Día de Descanso</a:t>
            </a:r>
            <a:r>
              <a:rPr lang="es-CO" dirty="0" smtClean="0"/>
              <a:t/>
            </a:r>
            <a:br>
              <a:rPr lang="es-CO" dirty="0" smtClean="0"/>
            </a:br>
            <a:endParaRPr lang="es-CO" dirty="0"/>
          </a:p>
        </p:txBody>
      </p:sp>
      <p:sp>
        <p:nvSpPr>
          <p:cNvPr id="3" name="2 Marcador de contenido"/>
          <p:cNvSpPr>
            <a:spLocks noGrp="1"/>
          </p:cNvSpPr>
          <p:nvPr>
            <p:ph idx="1"/>
          </p:nvPr>
        </p:nvSpPr>
        <p:spPr>
          <a:xfrm>
            <a:off x="0" y="1600200"/>
            <a:ext cx="6444208" cy="5257800"/>
          </a:xfrm>
          <a:solidFill>
            <a:schemeClr val="accent2">
              <a:lumMod val="20000"/>
              <a:lumOff val="80000"/>
            </a:schemeClr>
          </a:solidFill>
        </p:spPr>
        <p:txBody>
          <a:bodyPr>
            <a:normAutofit fontScale="77500" lnSpcReduction="20000"/>
          </a:bodyPr>
          <a:lstStyle/>
          <a:p>
            <a:r>
              <a:rPr lang="es-CO" b="1" dirty="0" smtClean="0">
                <a:solidFill>
                  <a:srgbClr val="FF0000"/>
                </a:solidFill>
              </a:rPr>
              <a:t>El episcopado aplaude la iniciativa de cinco miembros del Euro parlamento</a:t>
            </a:r>
          </a:p>
          <a:p>
            <a:endParaRPr lang="es-CO" dirty="0" smtClean="0"/>
          </a:p>
          <a:p>
            <a:r>
              <a:rPr lang="es-CO" dirty="0" smtClean="0"/>
              <a:t>BRUSELAS, miércoles, 25 febrero 2009 (</a:t>
            </a:r>
            <a:r>
              <a:rPr lang="es-CO" u="sng" dirty="0" smtClean="0">
                <a:hlinkClick r:id="rId3"/>
              </a:rPr>
              <a:t>ZENIT.org</a:t>
            </a:r>
            <a:r>
              <a:rPr lang="es-CO" dirty="0" smtClean="0"/>
              <a:t>).- El Secretariado de la Comisión de Conferencias Episcopales de la Unión Europea (</a:t>
            </a:r>
            <a:r>
              <a:rPr lang="es-CO" dirty="0" smtClean="0">
                <a:hlinkClick r:id="rId4"/>
              </a:rPr>
              <a:t>COMECE</a:t>
            </a:r>
            <a:r>
              <a:rPr lang="es-CO" dirty="0" smtClean="0"/>
              <a:t>), </a:t>
            </a:r>
            <a:r>
              <a:rPr lang="es-CO" u="sng" dirty="0" smtClean="0">
                <a:solidFill>
                  <a:srgbClr val="0070C0"/>
                </a:solidFill>
              </a:rPr>
              <a:t>las Iglesias Protestantes y la Iglesia Anglicana</a:t>
            </a:r>
            <a:r>
              <a:rPr lang="es-CO" dirty="0" smtClean="0"/>
              <a:t> han aplaudido la decisión de cinco miembros del Parlamento Europeo, que apoyarán la iniciativa lanzada por numerosos episcopados para solicitar el pronunciamiento del Parlamento sobre la declaración escrita acerca de "</a:t>
            </a:r>
            <a:r>
              <a:rPr lang="es-CO" dirty="0" smtClean="0">
                <a:solidFill>
                  <a:srgbClr val="0070C0"/>
                </a:solidFill>
              </a:rPr>
              <a:t>la protección del Domingo como pilar esencial de la herencia y del modelo social Europeo</a:t>
            </a:r>
            <a:r>
              <a:rPr lang="es-CO" dirty="0" smtClean="0"/>
              <a:t>".</a:t>
            </a:r>
          </a:p>
        </p:txBody>
      </p:sp>
      <p:pic>
        <p:nvPicPr>
          <p:cNvPr id="92162" name="Picture 2" descr="http://www.elevangelioeterno.com/site/v2/imagenes/ley_dominical/mov_dom10marzo.jpg"/>
          <p:cNvPicPr>
            <a:picLocks noChangeAspect="1" noChangeArrowheads="1"/>
          </p:cNvPicPr>
          <p:nvPr/>
        </p:nvPicPr>
        <p:blipFill>
          <a:blip r:embed="rId5" cstate="print"/>
          <a:srcRect/>
          <a:stretch>
            <a:fillRect/>
          </a:stretch>
        </p:blipFill>
        <p:spPr bwMode="auto">
          <a:xfrm>
            <a:off x="6444208" y="1916832"/>
            <a:ext cx="2699792" cy="36004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
            </a:r>
            <a:br>
              <a:rPr lang="es-CO" dirty="0" smtClean="0"/>
            </a:br>
            <a:r>
              <a:rPr lang="es-CO" dirty="0" smtClean="0"/>
              <a:t/>
            </a:r>
            <a:br>
              <a:rPr lang="es-CO" dirty="0" smtClean="0"/>
            </a:br>
            <a:r>
              <a:rPr lang="es-CO" b="1" dirty="0" smtClean="0">
                <a:solidFill>
                  <a:srgbClr val="FF0000"/>
                </a:solidFill>
                <a:latin typeface="Agency FB" pitchFamily="34" charset="0"/>
              </a:rPr>
              <a:t>Arzobispo de París critica trabajo dominical</a:t>
            </a:r>
            <a:br>
              <a:rPr lang="es-CO" b="1" dirty="0" smtClean="0">
                <a:solidFill>
                  <a:srgbClr val="FF0000"/>
                </a:solidFill>
                <a:latin typeface="Agency FB" pitchFamily="34" charset="0"/>
              </a:rPr>
            </a:br>
            <a:r>
              <a:rPr lang="es-CO" dirty="0" smtClean="0"/>
              <a:t/>
            </a:r>
            <a:br>
              <a:rPr lang="es-CO" dirty="0" smtClean="0"/>
            </a:br>
            <a:endParaRPr lang="es-CO" dirty="0"/>
          </a:p>
        </p:txBody>
      </p:sp>
      <p:sp>
        <p:nvSpPr>
          <p:cNvPr id="3" name="2 Marcador de contenido"/>
          <p:cNvSpPr>
            <a:spLocks noGrp="1"/>
          </p:cNvSpPr>
          <p:nvPr>
            <p:ph idx="1"/>
          </p:nvPr>
        </p:nvSpPr>
        <p:spPr>
          <a:xfrm>
            <a:off x="0" y="1600200"/>
            <a:ext cx="6228184" cy="5257800"/>
          </a:xfrm>
        </p:spPr>
        <p:txBody>
          <a:bodyPr>
            <a:normAutofit fontScale="85000" lnSpcReduction="20000"/>
          </a:bodyPr>
          <a:lstStyle/>
          <a:p>
            <a:pPr>
              <a:buNone/>
            </a:pPr>
            <a:r>
              <a:rPr lang="es-CO" dirty="0" smtClean="0"/>
              <a:t>     El Arzobispo de París y Presidente de la Conferencia Episcopal Francesa (CEF), Cardenal André Vingt-Trois, criticó que algunas leyes alarguen el trabajo al día domingo, ya que éste es el </a:t>
            </a:r>
            <a:r>
              <a:rPr lang="es-CO" b="1" dirty="0" smtClean="0"/>
              <a:t>Día del Señor y es también el tiempo para la familia.</a:t>
            </a:r>
            <a:endParaRPr lang="es-CO" dirty="0" smtClean="0"/>
          </a:p>
          <a:p>
            <a:pPr>
              <a:buNone/>
            </a:pPr>
            <a:endParaRPr lang="es-CO" dirty="0" smtClean="0"/>
          </a:p>
          <a:p>
            <a:pPr>
              <a:buNone/>
            </a:pPr>
            <a:r>
              <a:rPr lang="es-CO" dirty="0" smtClean="0"/>
              <a:t>     Así lo expresó el Purpurado en su discurso al iniciar la Asamblea Plenaria de la CEF. En él, el Cardenal cuestionó: "</a:t>
            </a:r>
            <a:r>
              <a:rPr lang="es-CO" b="1" dirty="0" smtClean="0"/>
              <a:t>¿Ganar más es el principal objetivo de la existencia humana?</a:t>
            </a:r>
            <a:r>
              <a:rPr lang="es-CO" dirty="0" smtClean="0"/>
              <a:t>" y precisó luego que </a:t>
            </a:r>
            <a:r>
              <a:rPr lang="es-CO" dirty="0" smtClean="0">
                <a:solidFill>
                  <a:srgbClr val="0070C0"/>
                </a:solidFill>
              </a:rPr>
              <a:t>para los cristianos, el Domingo "es el día del Señor, pero también, el tiempo de la familia". </a:t>
            </a:r>
          </a:p>
          <a:p>
            <a:endParaRPr lang="es-CO" dirty="0">
              <a:solidFill>
                <a:srgbClr val="0070C0"/>
              </a:solidFill>
            </a:endParaRPr>
          </a:p>
        </p:txBody>
      </p:sp>
      <p:pic>
        <p:nvPicPr>
          <p:cNvPr id="89090" name="Picture 2" descr="http://www.elevangelioeterno.com/site/v2/imagenes/ley_dominical/cardenal.jpg"/>
          <p:cNvPicPr>
            <a:picLocks noChangeAspect="1" noChangeArrowheads="1"/>
          </p:cNvPicPr>
          <p:nvPr/>
        </p:nvPicPr>
        <p:blipFill>
          <a:blip r:embed="rId2" cstate="print"/>
          <a:srcRect/>
          <a:stretch>
            <a:fillRect/>
          </a:stretch>
        </p:blipFill>
        <p:spPr bwMode="auto">
          <a:xfrm>
            <a:off x="6228184" y="2132856"/>
            <a:ext cx="2736304" cy="331236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smtClean="0">
                <a:solidFill>
                  <a:srgbClr val="FF0000"/>
                </a:solidFill>
                <a:latin typeface="Agency FB" pitchFamily="34" charset="0"/>
              </a:rPr>
              <a:t>¿Cuál es el día de la familia según la Biblia?</a:t>
            </a:r>
            <a:endParaRPr lang="es-CO" b="1" dirty="0">
              <a:solidFill>
                <a:srgbClr val="FF0000"/>
              </a:solidFill>
              <a:latin typeface="Agency FB" pitchFamily="34" charset="0"/>
            </a:endParaRPr>
          </a:p>
        </p:txBody>
      </p:sp>
      <p:sp>
        <p:nvSpPr>
          <p:cNvPr id="3" name="2 Marcador de contenido"/>
          <p:cNvSpPr>
            <a:spLocks noGrp="1"/>
          </p:cNvSpPr>
          <p:nvPr>
            <p:ph idx="1"/>
          </p:nvPr>
        </p:nvSpPr>
        <p:spPr>
          <a:solidFill>
            <a:schemeClr val="accent2">
              <a:lumMod val="20000"/>
              <a:lumOff val="80000"/>
            </a:schemeClr>
          </a:solidFill>
        </p:spPr>
        <p:txBody>
          <a:bodyPr>
            <a:normAutofit fontScale="92500" lnSpcReduction="10000"/>
          </a:bodyPr>
          <a:lstStyle/>
          <a:p>
            <a:pPr algn="ctr">
              <a:buNone/>
            </a:pPr>
            <a:r>
              <a:rPr lang="es-CO" dirty="0" smtClean="0"/>
              <a:t>    Note que las iglesias católica y protestantes  exponen como argumento para imponer el domingo como día de reposo semanal es que no se trabaje ese día, puesto que ese es el </a:t>
            </a:r>
            <a:r>
              <a:rPr lang="es-CO" u="sng" dirty="0" smtClean="0"/>
              <a:t>día de la familia. </a:t>
            </a:r>
          </a:p>
          <a:p>
            <a:endParaRPr lang="es-CO" u="sng" dirty="0" smtClean="0"/>
          </a:p>
          <a:p>
            <a:pPr algn="ctr">
              <a:buNone/>
            </a:pPr>
            <a:r>
              <a:rPr lang="es-CO" dirty="0" smtClean="0"/>
              <a:t>    Claramente Dios ordena que se trabaje seis días y se repose el sétimo día sábado </a:t>
            </a:r>
            <a:r>
              <a:rPr lang="es-CO" dirty="0" smtClean="0">
                <a:solidFill>
                  <a:srgbClr val="FF0000"/>
                </a:solidFill>
              </a:rPr>
              <a:t>(Éxodo 20:8-11)</a:t>
            </a:r>
            <a:r>
              <a:rPr lang="es-CO" dirty="0" smtClean="0"/>
              <a:t>, por tanto, al obedecer la orden de Dios, cada trabajador pasaría el sábado con su familia.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100"/>
                                        <p:tgtEl>
                                          <p:spTgt spid="3">
                                            <p:bg/>
                                          </p:spTgt>
                                        </p:tgtEl>
                                      </p:cBhvr>
                                    </p:animEffect>
                                    <p:anim calcmode="lin" valueType="num">
                                      <p:cBhvr>
                                        <p:cTn id="13" dur="400" fill="hold"/>
                                        <p:tgtEl>
                                          <p:spTgt spid="3">
                                            <p:bg/>
                                          </p:spTgt>
                                        </p:tgtEl>
                                        <p:attrNameLst>
                                          <p:attrName>ppt_x</p:attrName>
                                        </p:attrNameLst>
                                      </p:cBhvr>
                                      <p:tavLst>
                                        <p:tav tm="0">
                                          <p:val>
                                            <p:strVal val="#ppt_x"/>
                                          </p:val>
                                        </p:tav>
                                        <p:tav tm="100000">
                                          <p:val>
                                            <p:strVal val="#ppt_x"/>
                                          </p:val>
                                        </p:tav>
                                      </p:tavLst>
                                    </p:anim>
                                    <p:anim calcmode="lin" valueType="num">
                                      <p:cBhvr>
                                        <p:cTn id="14" dur="400" fill="hold"/>
                                        <p:tgtEl>
                                          <p:spTgt spid="3">
                                            <p:bg/>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
                                        <p:tgtEl>
                                          <p:spTgt spid="3">
                                            <p:txEl>
                                              <p:pRg st="0" end="0"/>
                                            </p:txEl>
                                          </p:spTgt>
                                        </p:tgtEl>
                                      </p:cBhvr>
                                    </p:animEffect>
                                    <p:anim calcmode="lin" valueType="num">
                                      <p:cBhvr>
                                        <p:cTn id="22"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grpId="0"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Effect transition="in" filter="fade">
                                      <p:cBhvr>
                                        <p:cTn id="30" dur="100"/>
                                        <p:tgtEl>
                                          <p:spTgt spid="3">
                                            <p:txEl>
                                              <p:pRg st="2" end="2"/>
                                            </p:txEl>
                                          </p:spTgt>
                                        </p:tgtEl>
                                      </p:cBhvr>
                                    </p:animEffect>
                                    <p:anim calcmode="lin" valueType="num">
                                      <p:cBhvr>
                                        <p:cTn id="31"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2"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smtClean="0"/>
              <a:t/>
            </a:r>
            <a:br>
              <a:rPr lang="es-CO" b="1" dirty="0" smtClean="0"/>
            </a:br>
            <a:r>
              <a:rPr lang="es-CO" sz="5300" b="1" dirty="0" smtClean="0">
                <a:solidFill>
                  <a:srgbClr val="002060"/>
                </a:solidFill>
                <a:latin typeface="Agency FB" pitchFamily="34" charset="0"/>
              </a:rPr>
              <a:t>Rumbo a la ley dominical</a:t>
            </a:r>
            <a:br>
              <a:rPr lang="es-CO" sz="5300" b="1" dirty="0" smtClean="0">
                <a:solidFill>
                  <a:srgbClr val="002060"/>
                </a:solidFill>
                <a:latin typeface="Agency FB" pitchFamily="34" charset="0"/>
              </a:rPr>
            </a:br>
            <a:endParaRPr lang="es-CO" b="1" dirty="0">
              <a:solidFill>
                <a:srgbClr val="002060"/>
              </a:solidFill>
              <a:latin typeface="Agency FB" pitchFamily="34" charset="0"/>
            </a:endParaRPr>
          </a:p>
        </p:txBody>
      </p:sp>
      <p:sp>
        <p:nvSpPr>
          <p:cNvPr id="3" name="2 Marcador de contenido"/>
          <p:cNvSpPr>
            <a:spLocks noGrp="1"/>
          </p:cNvSpPr>
          <p:nvPr>
            <p:ph idx="1"/>
          </p:nvPr>
        </p:nvSpPr>
        <p:spPr>
          <a:xfrm>
            <a:off x="0" y="1600200"/>
            <a:ext cx="8686800" cy="5257800"/>
          </a:xfrm>
          <a:solidFill>
            <a:schemeClr val="accent2">
              <a:lumMod val="20000"/>
              <a:lumOff val="80000"/>
            </a:schemeClr>
          </a:solidFill>
        </p:spPr>
        <p:txBody>
          <a:bodyPr>
            <a:normAutofit fontScale="92500" lnSpcReduction="20000"/>
          </a:bodyPr>
          <a:lstStyle/>
          <a:p>
            <a:r>
              <a:rPr lang="es-CO" dirty="0" smtClean="0"/>
              <a:t>Ayer en su discurso ante la Organización de Naciones Unidas (ONU ), el Pontífice habló de “</a:t>
            </a:r>
            <a:r>
              <a:rPr lang="es-CO" dirty="0" smtClean="0">
                <a:solidFill>
                  <a:srgbClr val="0070C0"/>
                </a:solidFill>
              </a:rPr>
              <a:t>la clara violación del orden de la creación</a:t>
            </a:r>
            <a:r>
              <a:rPr lang="es-CO" dirty="0" smtClean="0"/>
              <a:t>” y advirtió de los riesgos de interpretar la Declaración Universal de Derechos Humanos “desde una </a:t>
            </a:r>
            <a:r>
              <a:rPr lang="es-CO" b="1" dirty="0" smtClean="0"/>
              <a:t>perspectiva utilitarista</a:t>
            </a:r>
            <a:r>
              <a:rPr lang="es-CO" dirty="0" smtClean="0"/>
              <a:t> y estrecha”. </a:t>
            </a:r>
          </a:p>
          <a:p>
            <a:endParaRPr lang="es-CO" dirty="0" smtClean="0">
              <a:solidFill>
                <a:srgbClr val="0070C0"/>
              </a:solidFill>
            </a:endParaRPr>
          </a:p>
          <a:p>
            <a:r>
              <a:rPr lang="es-CO" dirty="0" smtClean="0">
                <a:solidFill>
                  <a:srgbClr val="0070C0"/>
                </a:solidFill>
              </a:rPr>
              <a:t>El Papa instó a los representantes de más de </a:t>
            </a:r>
            <a:r>
              <a:rPr lang="es-CO" u="sng" dirty="0" smtClean="0">
                <a:solidFill>
                  <a:srgbClr val="0070C0"/>
                </a:solidFill>
              </a:rPr>
              <a:t>190 </a:t>
            </a:r>
            <a:r>
              <a:rPr lang="es-CO" dirty="0" smtClean="0">
                <a:solidFill>
                  <a:srgbClr val="0070C0"/>
                </a:solidFill>
              </a:rPr>
              <a:t>naciones a reconocer “la naturaleza trascendente de la persona</a:t>
            </a:r>
            <a:r>
              <a:rPr lang="es-CO" dirty="0" smtClean="0"/>
              <a:t>”. La libertad de religión, dijo, no consiste sólo en “la libertad a ejercer el culto”, sino también en “admitir esa dimensión y protegerla contra la ideología secular dominante.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data:image/jpg;base64,/9j/4AAQSkZJRgABAQAAAQABAAD/2wBDAAkGBwgHBgkIBwgKCgkLDRYPDQwMDRsUFRAWIB0iIiAdHx8kKDQsJCYxJx8fLT0tMTU3Ojo6Iys/RD84QzQ5Ojf/2wBDAQoKCg0MDRoPDxo3JR8lNzc3Nzc3Nzc3Nzc3Nzc3Nzc3Nzc3Nzc3Nzc3Nzc3Nzc3Nzc3Nzc3Nzc3Nzc3Nzc3Nzf/wAARCACLALoDASIAAhEBAxEB/8QAHAAAAQUBAQEAAAAAAAAAAAAABgIDBAUHAQAI/8QARBAAAgEDAgMEBwUFBgQHAAAAAQIDAAQRBSESMUEGE1FhBxQicYGRoTJCUrHBFSNikvAzU1SC0eEWJENyNDVEorLC0v/EABkBAAMBAQEAAAAAAAAAAAAAAAABAgMFBP/EACYRAAICAgIBAwQDAAAAAAAAAAABAhEhMQMSBBRBURMVImIFQqH/2gAMAwEAAhEDEQA/ACTipE0yQxNLI4VEBLE8gMc6Xw0I6zrZnuZbEKFjUsrHnxcP5CskrLZfafq9nqMCy28yDJIKOQGHTlVXr3a210m8FtwyTMBxSd2ASvgNyBnrQ7ba3JNahbe2sZIwpADwcXER470NzN3MizHiV2l48KhwgznABPT8qfUXY0rQO1VlrDNFHIUlHOKUBW+hIPwq/wCI1mA7Xs99G8iWjFcYKQKCPjzrRdNufXbG3uipTvow/CemaVUU6JXEeozXuIfhqPcXtpa4FzcwxMeQdwDj411rqBeEmVMMMgg5GPfSAf4h1WvF1/DSEkjlGUORSjigBQZT0xXcikbV3agDpxXNhXtvGkuVUEswAxnNAC8ivZFRYbyzncLDdQyP+FXBNSBjoaAFV3IpPxrmPOgBVdzik4NewaAFA1zIrmD5UzdTLbQtK/Ich4nwpibG72V3aOztSe/m2yOar1NXsXYuIRJxPGG4RkHnTPZjTzawvqt6M3Eu0akfp5VObjZizPuTk71qlgmyh4m64rONbL2GqTrcKHeViRhiAOLkc+VaOSpG6mgb0jTKGs4QgDAtKzdSOQH51nHZT0D+lzh7o2/MoDxEchTum+pahrUEV7IiWsblpWY7eS/GqjT9VhgklZUxKycIAHI+GaYsFS61K1j1O7lSyQkNJwcZiB8FHMZxy6Zq6slMM+195aWGoWV5prW/fwqyrwqrAAjYnxOdh4b+NR9E7X67dahGLhYpbXjKskcIBOx2BzQ/2nj0+w1eS2s7oXMEcaGKWNu8WTIzz6bfKiXslHHYPaXl3b/uXkwSDnAKsM488ipapF7dkwwySSzzX6ly3tOc/IfpTcQS6iZIcJKpzwgHHLavdpvW7eCOVmdEDCNmMikOx5McDlQ7b6jMs4ThbjPPhOAPPzrH8jXF0gp0bVri1ulgd+9TiCsM5642o0yp5mgbQo4I7n166C92pPtP+M7g7f1vRBD2h0uW4EK3PC7HbjQqD8TVRusmct0XORXQRTYO2QDXi2BkggCmIcOPKqLX1aeeO0QsIwvE+Gx1/wBqZ1HtbploWRHe4dTjEQ2+Z2oYh7TRXWsd/q8HDauOBmhJ4oV33H4sZ3HWq6sVlvcaZa94RbkLIpADDOc58aKtPVzapxyFmG2T1qqkhgt7g28nA4TbK+1xEHYg+dW9qrpCFYAMNzgdahOzSUaRI4D40uJFMiLI4VCwBNNcTUxfSusOUKhl9oB2wDjzpt0Slbov5NNifHq8u3T72T8Krp4ZIJWjkUhhzFSrHVntbQhU4mxuqn9aav5WkmEhBBZAx8qE7CUHFkUgjOQRTekWba1qIlbaytzxcRGxx1pi6aW8nXT7fiLyfbZRuq0VLDHptmlhbgAqAZCD18KuKIbO3U3euAgxEnsovLAqPmulgqkucAcyaH37UWyuwWOVgCQCMb1ZND+ffWXdurkz9oJlDZWFEjHyyfq1agxFYj2qui2tX5VthO2QDjriojsqRVKeGVseNPPKEBYj5dahO5EvHg4YUmWTvSAKsk9KWxxk/a32/rnVpp/aLUra1t7RLlzaQzCUQgD2iOhPMjnt51WBgImUqc9M8hT+n2FzeQ3UtvGHW1jEkmTjAJA2+JFG8AFHaLX2v5ZLbggktgoVW9okHGfLcZ8OdVuk3CWl0skiccZHDIv8J6jPUVXMeAMpP2TjeloxIyKnqlgrszTQ9m5ttP0aTjMkTXHExLeA38D5VP0+zi0+ylm1CFZpJMoeCMuVGeW3PNZjpeoSWN0s0ZAIOD4Y860Wwvbi9mltFd7e6Qe0wUlccwQeR5g+41nNNG3G4vey70c8OnhncvGpbhYnHCoPLfwod7c613cEdhaSA98OKV0bkvQZHjv8qY7ZB7PTBLNf95kBW4l9uUE4IO+MeWPOgSBVRAFxgcseFVxpMznhj5IA3FIkZB93ORypuVwftHfxpqJsgg42NbGYaej+8S41N7W4XjYRmSJ2Y5HCRkfX6Vo2ATWcejKJDq17MyjjjtwqkeDNv/8AEVo+R4jasZbLTbOhai6oqizLSZ4Qw3Cnn4Z+dS1wxwpznwomt9Pt/wBm2xl48sMlOI4c77Ef1yooLp2UXZ7TIJ7ZLi+3hYBkjzjPmSenKiWO0srhGxAmDyPPHxqbGgjhwAAMDYdPLFM3NuFYSQbcYw4GwY8x+vzqoxSCUnLZBh0i206eS4touB5ObEk7/HrUGZCsje1knfNT5buV4QgIWPrwjc1QarqAtbdpRhpHbhiTqzdKogh61cd84sFkEceA1zLy4E8PedqnJawoiosMYCjA9mq2TSXaxjikcNNJMslxIfjy91XePIj40itFGcHrmsO7UwNBreocQIV7h+FujDOa3dgMbgVhnasXTatfd6kwhW6cqWQhefQ1EHkJFQYjJCnCDxAY3NeihMY9oZanY3I4c5wR40uVsbqCPOtCSPMcELtjqKNuyF/p9h2K1SC7Ki51GYJHCRkyKqjGfAFj9KBpxhI/E5zT/rUl5fxuQq8GeBegwP8AahYA7dENdyyRII+JiRHnYKTyrtuT3eN9vGkuwMrYGASeddiJDOoxQwOgvx4RsMaIdC1/UdKeAw3DyRxjhaGViyMvUEZ+R6bYoeDLG7OQB4EmjX0X2dvqN3e3FzbiT1bu+6LcgSSTtyJ2HupPQ0O61o97f6A+sXGozcEicbWnDhUOcYx5Ghbh4QAOQ5UeduNTWLTzZQjhaa4fj67Lgn5kigTntRDQSdsbkTI2Y5qNGeGRlPvqWVw43yKiyxSyTjuIpHYKSVRCxwPHHTf61Qgy9HdzDDqssMr8Dzx8KZ5Eg5x+dajYQwtc93cuApQlQh3yKwGMTwxw3DwyRxyrxRuykBh1IPwrS9FvLz1C3S6jfvu7yWmDKc9OYxyx1rKfyawSezUbHS49PjF3IyzY3PDzUeI8anW8feSxmQexb5ABG5YnP5YoT7F6pNPqIs7qBlRgRxcl4sZ/1o74oI1wrJj301oU1TPIyGXhzkjdsV25ZIyhdty2Bk+RqFdanb28ZZpE9kclbf4UL6zqFxqsCzQI8cCOE9r7zHPh/W9OyKLu0QXLzb5jUlAw5MeuPdQ9b2zS6jJdTj2YiY4FBzjfdq5eXVxcvFpVpI0dtGuZyoxt+HPianxoFAVRhQNgOgphoWqg+OPOnOEV5BgV7jXxHzosLKXBFZ36RbOd7rvGRhC0agH7uRzrQ/a6E5pDpxLwtuD0IzWSbTLPnuPAb2yFCn721Lb2ztgj31Za0gi1rUFA5XDnl/EapLs4ORsc9K2Mz14w4lx92uQnuwkiEcRJ36jam4wHIDHANXPZ3RF1a9ltnuhCUt5Jozw54mUD2d8c88/KgCuXnnGKUxxKD4jFciPEgbr4V2UbKeuRQA1cFjwjGfGrrst2mvOz0ztBwyQNu8DnCseWc42NVyAYYMM770T9hdLg1LWlkkcR+pFJlXhzx7nI/Kk2qyCRD1bVjrE4uu6WINklVcleIncjP9bZqKTRR6StIazkGrWYzFKwW4DHPC2wUgdBgfOgiO/VhiVeE+K7/SnFprA2SmajT0ZwA6jdzkZKwBM+9v8AagYHjOMj3g1pHowh/wCRvZgRvKEHwGf1pT0CCu9060v4Uhu7eOWNGDqpGACNxipfCMYxtXgu/wBoV0KfxCsSxueQ28TTocPF7a+8VAXU9UvnwsnEzHkq4p/ViyWMvLfA+tXvZZIk0MyIi8cZBckbnx+lXWBj2n6Gtxbxw3UsguS2ZGJyPHAFW9xpkNvpjW8BKqu/LJPWlRYW5UjnUu/bFtJn8J3+FUlghsDdPtfVISCxeVzxSOeZNTowTzNJCDOeIGlvIkKccrqijmzMABRoWyv7Rai+l6VNcxDMgwFzyGSBnFA//Gl71SL5UXa/bvquj3cdqY5XZMoqyrzByOtZ2ezOvZ/8sm/nT/8AVZTbvB7/ABePj6/maHjevE7edK4gT9351Udq9TOk6DdXUfD3vCEizv7bbD8806s8dmSa7P6xrN5MRw8cz7e5sVSyjikPl08alT5Ck5JI23O586jMRk8hk861WDMaRSJV884qRkBCGZR5YpjJzyG2+akWdtJfX1vaw8IlmkCKzcgT1NUBGicpNkDHTFTYCslzbKVV1MyAq+wPtDY56U3rGnT6TqU9ldcHfREBihJU5AORnHjTBBKHbmKQB/6QNP020js59Mt47dXdo2SOMKG2znbny+tVXYi//Z/aO2LELHMTFIScAA8j8wKHH1G8uUjSV3lWMYVWY7V4SsV9qPAPPJpJYplSlbwbF6QIO/7I6hgZ4FV/MYYVjNtGrlgwyRjFFdh2gv73SL3Sp71ii2UrIHXJZVXJUnnnHI0MRoUnOOWKUY0iW7FFCG4l28TWvdgLSS07OwvI6t6y3frgY4QQBg+e1ZOEeSYRRKWdmCqo6knA+pFaZa3mvWFrDbLaZSJAqjus7AeRomrVDQZZYDlXg5xmhB+0mrRn97bxD/uiYfrXF7W3v9zB8FI/Wo6MfYLpLc3qGDOOLrjw3/SrDsM6tFd2bj2lYKw5nGMfoaGezHaCe/1u1tpYYwJCQSufAn9KutOAte1d9b7hJCSfH8QP1NVFNIpO0E8EuGiDfbj9h/6+FTdQbFnKfEYqiluO6vEkf/qkoxHLjGD9diPfVrcsZrIFNyyg4925/KnEllUowN6He3kjnQ5RGT7EiE499WPaDWI9GtkkZC7SNwqAcdDk/ShPUu0ljqNnJazwTKr4yUcZGDmpk1o34OKTamlgDDeuvUiketyfjb51Yy2+ksfZlul/zKf0pr1TTP8AEzfyD/SsTq2vg0/J8aBvSrIf2fpyZ53LN8kP+tHLY8az/wBKrgLpcZ5967Y9y/71tHZxGZ3OAxHCDxHwHKmc8MYPDljsB1p2ZijnwxUrQbY3Wu6bEPvXCEk8iAcn6A1oQVk0ElvdSwTACRG4XAOdxV72HhMva7TF5/vS3yVj+lV2puk+q31zEcpLcyOh/hLHFEPo5hL67JcKNra2c8XgzYUfQmlLQ0sk3tp2Znmv7zVkm7xJplCRgYPRRv8ACqu+7HX9kkzu6d1FF3okIIDDwz0NadchGMMJUEZyc+W9UHpCv0h0V7eP+0nIjC+/n9KzUndGzhGrMthnUMcjY0+8YIyp+BpSQpHFwPhvGntK0uTVNQisbJP3kp+1w5CL1J8h/oOtamJbaPp0cfZXU9ZlcmVwbOFMbLxEBmz1yD+dUyLjjO3hR/24sotI7K6Xp1opESXHCxPNjwsST5k70AqRuPCiLsGi97C2TX3ae2B3jgzM5xnYDA/9xWtiGOpash9G7vH2riAJxJBIGHlgEflWu8WOuKynspCiFPOm3t4n+3HG3vUUsHPWle4VIxm0trWzuI7pIIleNwcqoB8P1qyuIO87QvNEeGV4BJGf4gRt9AKgypxxOpwMqRnNM2F7NHq1kt0MkRcLOPvAnAJH51cWNItdVjM8N13SkMUSdV6qwJB/+tWnZiT1jTYWcksOJT/XxNR7947XUbN3/spg0MmegbGD8wKV2UjSB7y2LHMc248Kd0xPQIeku2lFmuFJ7ubbAzsQcfpWYSmRTggjyIrYPSf65YJbX9pK6xse6lCnYncqfzFZpJr9y7HvHV/+5FP6VnPeToeM5KGCjLuDg5Fc79/Ork6up+3b27e9BSP2nbf4O3/kFTSNm5/H+mim6jB/8REP8w2+tZf2+1I6jrwjQhorVe7VgchiccR/Kj247M6dKp4YzGx6qdh8KAO1Gg3un3GQjSo/2HRMnzzjNbRo47sHpYwy5J61O0KSCyOoXbOEuo7Nha5I+23skjPUA7VA4JeLgLHjJ2U4BNPWtj6w7x3DPA2MRsFyvH0B8B51ZJBcrHGwXcjAG+aNvRfBmz1W4A+28Uefjmhq60TUYIVPqwlDNhHikR2znoFPF9KMuyfaW7mm/ZmuSR27KAUeWPgeQjofPr51MtFR2ETzZ1ArzCLzoE7ZX4m1QxE5EI2O53PP9KNbS7sb6O4uLK4WVkZlYDYgjyPjvisz1GK7a4llliKhpDl25c6iCya8kvxIRDO2EUnJwNtyegA6nyrX+xPZxNB0/jlGb64AM7eHgo92d/E0K+j7s/bG7i1W+uoGSM8UULMCeLox8Mb4FaYs8L7JKh9zA1U37GSBT0lxd7oUbbDu7hWz7ww/WsnG4dQeTEZ+Na96RmQdmJMsMmWPG/PDZ/IVkUQ9kk7cTFqcNAw69FtiWvru/ZTiOPuVbzbBP0ArSMmgf0X3Zks7y1Yj93IJFGehGD9Rn40bEDO2RUS2MVnxru3gKSV/iPzrwDcskD30qGd4sb9Bz3puyUS6vCpIb9268JGTgEH9aWeIbEkil6ZHI+uQt9xI2zjpn/XFOOxp0WfaCIvpZbJJiIYHrV5pFpHHZpOpZpJ1Ejs3M5GagahA0tpPGoJZkIAx1q0sP3VjbxNsyxKCM8tuVaCeUVHbmxGpdmdQgHDxoFlTJwMgg/oRWITaJe5yqxsOfsuK2ztFrNhYpLb3cqnv4mQqJFHCDtk5PnWT3dpp6f2faEZA5erlgffg1LSZrw8vRVZRPpF+P/TMfcR/rSP2Zff4Of8AlNTJ5WgGbfUlnP4e4ZPzNMftO8/GnzNLob+qNWz5fWvEA52qqnvLhcYk+gpk31z/AHp+QqbM1wSfuW721vJnvII28eNAfzpmLTLGGUSw2lqkg+8kKgj4iqo391v++PyFNte3J/67/OmWvEk/cubuxW6gaMOYmPKSPAZfcaAO0nYy+e87y2N1eZTeRgMjB2G53+FEvrM7DeZ/5jSGkkPORz/mNCdFrwG/czqwg13Rb5ZobK7Rk24jC5Rh4HblRDa3uj3V3JJeSX1hLPs8XccUbe8cO/vP0q/Z2JwWb513GedHYv7e1/Ybi7H27cFxZ6rNHG4yO7jAGPKnbnR9QjP/ACuqoyKfZEoBI+JFc6V7hHhRbD0H7Az2gTWp5YILmM3KRlnC5XhY4wNx76HJdLv44uL1WQb7gLnwrSMDHIV7A22HypqbH9vh8gT2bvrzQppbpIHKyAJIrREEgHO22M0c6Z2tj1FikcFwrIuTxqADXCBjlXBuaTlYLwY3lk86zcZ2tgR5yYP5U3PrV8q5htYGPg0hz+VMYFexsaVmno+Iiy9pNTnij9VitIWYkEs/GRj+HbHKpWl9o7u0vVmubl3iACyBFC7dSB06703LDFKAJY0ceDKDSP2fZ8OPVosHn7NJtlw8Xjiqov37Z6dOlyqa5dLKueGOSADjHT2gMZ+Ndsu3NzbQFo4Y74jkM+0f8woa/ZVhg4tIhnnhcUwmm2asSIFznxNV2MX4iIXabULzWNWnv3sJYO+IPd4LBcDHPG9UEzTJ9qKVfehH6UdxwpGCEBA8MmvEDhqvqMX2+L9zOnuwv2nAPgTSfXP4h8zWhlVJ3APvFJ9Xg/uYv5BS+oS/439j/9k="/>
          <p:cNvSpPr>
            <a:spLocks noChangeAspect="1" noChangeArrowheads="1"/>
          </p:cNvSpPr>
          <p:nvPr/>
        </p:nvSpPr>
        <p:spPr bwMode="auto">
          <a:xfrm>
            <a:off x="63500" y="-439738"/>
            <a:ext cx="1190625" cy="8953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028" name="AutoShape 4" descr="data:image/jpg;base64,/9j/4AAQSkZJRgABAQAAAQABAAD/2wBDAAkGBwgHBgkIBwgKCgkLDRYPDQwMDRsUFRAWIB0iIiAdHx8kKDQsJCYxJx8fLT0tMTU3Ojo6Iys/RD84QzQ5Ojf/2wBDAQoKCg0MDRoPDxo3JR8lNzc3Nzc3Nzc3Nzc3Nzc3Nzc3Nzc3Nzc3Nzc3Nzc3Nzc3Nzc3Nzc3Nzc3Nzc3Nzc3Nzf/wAARCACLALoDASIAAhEBAxEB/8QAHAAAAQUBAQEAAAAAAAAAAAAABgIDBAUHAQAI/8QARBAAAgEDAgMEBwUFBgQHAAAAAQIDAAQRBSESMUEGE1FhBxQicYGRoTJCUrHBFSNikvAzU1SC0eEWJENyNDVEorLC0v/EABkBAAMBAQEAAAAAAAAAAAAAAAABAgMFBP/EACYRAAICAgIBAwQDAAAAAAAAAAABAhEhMQMSBBRBURMVImIFQqH/2gAMAwEAAhEDEQA/ACTipE0yQxNLI4VEBLE8gMc6Xw0I6zrZnuZbEKFjUsrHnxcP5CskrLZfafq9nqMCy28yDJIKOQGHTlVXr3a210m8FtwyTMBxSd2ASvgNyBnrQ7ba3JNahbe2sZIwpADwcXER470NzN3MizHiV2l48KhwgznABPT8qfUXY0rQO1VlrDNFHIUlHOKUBW+hIPwq/wCI1mA7Xs99G8iWjFcYKQKCPjzrRdNufXbG3uipTvow/CemaVUU6JXEeozXuIfhqPcXtpa4FzcwxMeQdwDj411rqBeEmVMMMgg5GPfSAf4h1WvF1/DSEkjlGUORSjigBQZT0xXcikbV3agDpxXNhXtvGkuVUEswAxnNAC8ivZFRYbyzncLDdQyP+FXBNSBjoaAFV3IpPxrmPOgBVdzik4NewaAFA1zIrmD5UzdTLbQtK/Ich4nwpibG72V3aOztSe/m2yOar1NXsXYuIRJxPGG4RkHnTPZjTzawvqt6M3Eu0akfp5VObjZizPuTk71qlgmyh4m64rONbL2GqTrcKHeViRhiAOLkc+VaOSpG6mgb0jTKGs4QgDAtKzdSOQH51nHZT0D+lzh7o2/MoDxEchTum+pahrUEV7IiWsblpWY7eS/GqjT9VhgklZUxKycIAHI+GaYsFS61K1j1O7lSyQkNJwcZiB8FHMZxy6Zq6slMM+195aWGoWV5prW/fwqyrwqrAAjYnxOdh4b+NR9E7X67dahGLhYpbXjKskcIBOx2BzQ/2nj0+w1eS2s7oXMEcaGKWNu8WTIzz6bfKiXslHHYPaXl3b/uXkwSDnAKsM488ipapF7dkwwySSzzX6ly3tOc/IfpTcQS6iZIcJKpzwgHHLavdpvW7eCOVmdEDCNmMikOx5McDlQ7b6jMs4ThbjPPhOAPPzrH8jXF0gp0bVri1ulgd+9TiCsM5642o0yp5mgbQo4I7n166C92pPtP+M7g7f1vRBD2h0uW4EK3PC7HbjQqD8TVRusmct0XORXQRTYO2QDXi2BkggCmIcOPKqLX1aeeO0QsIwvE+Gx1/wBqZ1HtbploWRHe4dTjEQ2+Z2oYh7TRXWsd/q8HDauOBmhJ4oV33H4sZ3HWq6sVlvcaZa94RbkLIpADDOc58aKtPVzapxyFmG2T1qqkhgt7g28nA4TbK+1xEHYg+dW9qrpCFYAMNzgdahOzSUaRI4D40uJFMiLI4VCwBNNcTUxfSusOUKhl9oB2wDjzpt0Slbov5NNifHq8u3T72T8Krp4ZIJWjkUhhzFSrHVntbQhU4mxuqn9aav5WkmEhBBZAx8qE7CUHFkUgjOQRTekWba1qIlbaytzxcRGxx1pi6aW8nXT7fiLyfbZRuq0VLDHptmlhbgAqAZCD18KuKIbO3U3euAgxEnsovLAqPmulgqkucAcyaH37UWyuwWOVgCQCMb1ZND+ffWXdurkz9oJlDZWFEjHyyfq1agxFYj2qui2tX5VthO2QDjriojsqRVKeGVseNPPKEBYj5dahO5EvHg4YUmWTvSAKsk9KWxxk/a32/rnVpp/aLUra1t7RLlzaQzCUQgD2iOhPMjnt51WBgImUqc9M8hT+n2FzeQ3UtvGHW1jEkmTjAJA2+JFG8AFHaLX2v5ZLbggktgoVW9okHGfLcZ8OdVuk3CWl0skiccZHDIv8J6jPUVXMeAMpP2TjeloxIyKnqlgrszTQ9m5ttP0aTjMkTXHExLeA38D5VP0+zi0+ylm1CFZpJMoeCMuVGeW3PNZjpeoSWN0s0ZAIOD4Y860Wwvbi9mltFd7e6Qe0wUlccwQeR5g+41nNNG3G4vey70c8OnhncvGpbhYnHCoPLfwod7c613cEdhaSA98OKV0bkvQZHjv8qY7ZB7PTBLNf95kBW4l9uUE4IO+MeWPOgSBVRAFxgcseFVxpMznhj5IA3FIkZB93ORypuVwftHfxpqJsgg42NbGYaej+8S41N7W4XjYRmSJ2Y5HCRkfX6Vo2ATWcejKJDq17MyjjjtwqkeDNv/8AEVo+R4jasZbLTbOhai6oqizLSZ4Qw3Cnn4Z+dS1wxwpznwomt9Pt/wBm2xl48sMlOI4c77Ef1yooLp2UXZ7TIJ7ZLi+3hYBkjzjPmSenKiWO0srhGxAmDyPPHxqbGgjhwAAMDYdPLFM3NuFYSQbcYw4GwY8x+vzqoxSCUnLZBh0i206eS4touB5ObEk7/HrUGZCsje1knfNT5buV4QgIWPrwjc1QarqAtbdpRhpHbhiTqzdKogh61cd84sFkEceA1zLy4E8PedqnJawoiosMYCjA9mq2TSXaxjikcNNJMslxIfjy91XePIj40itFGcHrmsO7UwNBreocQIV7h+FujDOa3dgMbgVhnasXTatfd6kwhW6cqWQhefQ1EHkJFQYjJCnCDxAY3NeihMY9oZanY3I4c5wR40uVsbqCPOtCSPMcELtjqKNuyF/p9h2K1SC7Ki51GYJHCRkyKqjGfAFj9KBpxhI/E5zT/rUl5fxuQq8GeBegwP8AahYA7dENdyyRII+JiRHnYKTyrtuT3eN9vGkuwMrYGASeddiJDOoxQwOgvx4RsMaIdC1/UdKeAw3DyRxjhaGViyMvUEZ+R6bYoeDLG7OQB4EmjX0X2dvqN3e3FzbiT1bu+6LcgSSTtyJ2HupPQ0O61o97f6A+sXGozcEicbWnDhUOcYx5Ghbh4QAOQ5UeduNTWLTzZQjhaa4fj67Lgn5kigTntRDQSdsbkTI2Y5qNGeGRlPvqWVw43yKiyxSyTjuIpHYKSVRCxwPHHTf61Qgy9HdzDDqssMr8Dzx8KZ5Eg5x+dajYQwtc93cuApQlQh3yKwGMTwxw3DwyRxyrxRuykBh1IPwrS9FvLz1C3S6jfvu7yWmDKc9OYxyx1rKfyawSezUbHS49PjF3IyzY3PDzUeI8anW8feSxmQexb5ABG5YnP5YoT7F6pNPqIs7qBlRgRxcl4sZ/1o74oI1wrJj301oU1TPIyGXhzkjdsV25ZIyhdty2Bk+RqFdanb28ZZpE9kclbf4UL6zqFxqsCzQI8cCOE9r7zHPh/W9OyKLu0QXLzb5jUlAw5MeuPdQ9b2zS6jJdTj2YiY4FBzjfdq5eXVxcvFpVpI0dtGuZyoxt+HPianxoFAVRhQNgOgphoWqg+OPOnOEV5BgV7jXxHzosLKXBFZ36RbOd7rvGRhC0agH7uRzrQ/a6E5pDpxLwtuD0IzWSbTLPnuPAb2yFCn721Lb2ztgj31Za0gi1rUFA5XDnl/EapLs4ORsc9K2Mz14w4lx92uQnuwkiEcRJ36jam4wHIDHANXPZ3RF1a9ltnuhCUt5Jozw54mUD2d8c88/KgCuXnnGKUxxKD4jFciPEgbr4V2UbKeuRQA1cFjwjGfGrrst2mvOz0ztBwyQNu8DnCseWc42NVyAYYMM770T9hdLg1LWlkkcR+pFJlXhzx7nI/Kk2qyCRD1bVjrE4uu6WINklVcleIncjP9bZqKTRR6StIazkGrWYzFKwW4DHPC2wUgdBgfOgiO/VhiVeE+K7/SnFprA2SmajT0ZwA6jdzkZKwBM+9v8AagYHjOMj3g1pHowh/wCRvZgRvKEHwGf1pT0CCu9060v4Uhu7eOWNGDqpGACNxipfCMYxtXgu/wBoV0KfxCsSxueQ28TTocPF7a+8VAXU9UvnwsnEzHkq4p/ViyWMvLfA+tXvZZIk0MyIi8cZBckbnx+lXWBj2n6Gtxbxw3UsguS2ZGJyPHAFW9xpkNvpjW8BKqu/LJPWlRYW5UjnUu/bFtJn8J3+FUlghsDdPtfVISCxeVzxSOeZNTowTzNJCDOeIGlvIkKccrqijmzMABRoWyv7Rai+l6VNcxDMgwFzyGSBnFA//Gl71SL5UXa/bvquj3cdqY5XZMoqyrzByOtZ2ezOvZ/8sm/nT/8AVZTbvB7/ABePj6/maHjevE7edK4gT9351Udq9TOk6DdXUfD3vCEizv7bbD8806s8dmSa7P6xrN5MRw8cz7e5sVSyjikPl08alT5Ck5JI23O586jMRk8hk861WDMaRSJV884qRkBCGZR5YpjJzyG2+akWdtJfX1vaw8IlmkCKzcgT1NUBGicpNkDHTFTYCslzbKVV1MyAq+wPtDY56U3rGnT6TqU9ldcHfREBihJU5AORnHjTBBKHbmKQB/6QNP020js59Mt47dXdo2SOMKG2znbny+tVXYi//Z/aO2LELHMTFIScAA8j8wKHH1G8uUjSV3lWMYVWY7V4SsV9qPAPPJpJYplSlbwbF6QIO/7I6hgZ4FV/MYYVjNtGrlgwyRjFFdh2gv73SL3Sp71ii2UrIHXJZVXJUnnnHI0MRoUnOOWKUY0iW7FFCG4l28TWvdgLSS07OwvI6t6y3frgY4QQBg+e1ZOEeSYRRKWdmCqo6knA+pFaZa3mvWFrDbLaZSJAqjus7AeRomrVDQZZYDlXg5xmhB+0mrRn97bxD/uiYfrXF7W3v9zB8FI/Wo6MfYLpLc3qGDOOLrjw3/SrDsM6tFd2bj2lYKw5nGMfoaGezHaCe/1u1tpYYwJCQSufAn9KutOAte1d9b7hJCSfH8QP1NVFNIpO0E8EuGiDfbj9h/6+FTdQbFnKfEYqiluO6vEkf/qkoxHLjGD9diPfVrcsZrIFNyyg4925/KnEllUowN6He3kjnQ5RGT7EiE499WPaDWI9GtkkZC7SNwqAcdDk/ShPUu0ljqNnJazwTKr4yUcZGDmpk1o34OKTamlgDDeuvUiketyfjb51Yy2+ksfZlul/zKf0pr1TTP8AEzfyD/SsTq2vg0/J8aBvSrIf2fpyZ53LN8kP+tHLY8az/wBKrgLpcZ5967Y9y/71tHZxGZ3OAxHCDxHwHKmc8MYPDljsB1p2ZijnwxUrQbY3Wu6bEPvXCEk8iAcn6A1oQVk0ElvdSwTACRG4XAOdxV72HhMva7TF5/vS3yVj+lV2puk+q31zEcpLcyOh/hLHFEPo5hL67JcKNra2c8XgzYUfQmlLQ0sk3tp2Znmv7zVkm7xJplCRgYPRRv8ACqu+7HX9kkzu6d1FF3okIIDDwz0NadchGMMJUEZyc+W9UHpCv0h0V7eP+0nIjC+/n9KzUndGzhGrMthnUMcjY0+8YIyp+BpSQpHFwPhvGntK0uTVNQisbJP3kp+1w5CL1J8h/oOtamJbaPp0cfZXU9ZlcmVwbOFMbLxEBmz1yD+dUyLjjO3hR/24sotI7K6Xp1opESXHCxPNjwsST5k70AqRuPCiLsGi97C2TX3ae2B3jgzM5xnYDA/9xWtiGOpash9G7vH2riAJxJBIGHlgEflWu8WOuKynspCiFPOm3t4n+3HG3vUUsHPWle4VIxm0trWzuI7pIIleNwcqoB8P1qyuIO87QvNEeGV4BJGf4gRt9AKgypxxOpwMqRnNM2F7NHq1kt0MkRcLOPvAnAJH51cWNItdVjM8N13SkMUSdV6qwJB/+tWnZiT1jTYWcksOJT/XxNR7947XUbN3/spg0MmegbGD8wKV2UjSB7y2LHMc248Kd0xPQIeku2lFmuFJ7ubbAzsQcfpWYSmRTggjyIrYPSf65YJbX9pK6xse6lCnYncqfzFZpJr9y7HvHV/+5FP6VnPeToeM5KGCjLuDg5Fc79/Ork6up+3b27e9BSP2nbf4O3/kFTSNm5/H+mim6jB/8REP8w2+tZf2+1I6jrwjQhorVe7VgchiccR/Kj247M6dKp4YzGx6qdh8KAO1Gg3un3GQjSo/2HRMnzzjNbRo47sHpYwy5J61O0KSCyOoXbOEuo7Nha5I+23skjPUA7VA4JeLgLHjJ2U4BNPWtj6w7x3DPA2MRsFyvH0B8B51ZJBcrHGwXcjAG+aNvRfBmz1W4A+28Uefjmhq60TUYIVPqwlDNhHikR2znoFPF9KMuyfaW7mm/ZmuSR27KAUeWPgeQjofPr51MtFR2ETzZ1ArzCLzoE7ZX4m1QxE5EI2O53PP9KNbS7sb6O4uLK4WVkZlYDYgjyPjvisz1GK7a4llliKhpDl25c6iCya8kvxIRDO2EUnJwNtyegA6nyrX+xPZxNB0/jlGb64AM7eHgo92d/E0K+j7s/bG7i1W+uoGSM8UULMCeLox8Mb4FaYs8L7JKh9zA1U37GSBT0lxd7oUbbDu7hWz7ww/WsnG4dQeTEZ+Na96RmQdmJMsMmWPG/PDZ/IVkUQ9kk7cTFqcNAw69FtiWvru/ZTiOPuVbzbBP0ArSMmgf0X3Zks7y1Yj93IJFGehGD9Rn40bEDO2RUS2MVnxru3gKSV/iPzrwDcskD30qGd4sb9Bz3puyUS6vCpIb9268JGTgEH9aWeIbEkil6ZHI+uQt9xI2zjpn/XFOOxp0WfaCIvpZbJJiIYHrV5pFpHHZpOpZpJ1Ejs3M5GagahA0tpPGoJZkIAx1q0sP3VjbxNsyxKCM8tuVaCeUVHbmxGpdmdQgHDxoFlTJwMgg/oRWITaJe5yqxsOfsuK2ztFrNhYpLb3cqnv4mQqJFHCDtk5PnWT3dpp6f2faEZA5erlgffg1LSZrw8vRVZRPpF+P/TMfcR/rSP2Zff4Of8AlNTJ5WgGbfUlnP4e4ZPzNMftO8/GnzNLob+qNWz5fWvEA52qqnvLhcYk+gpk31z/AHp+QqbM1wSfuW721vJnvII28eNAfzpmLTLGGUSw2lqkg+8kKgj4iqo391v++PyFNte3J/67/OmWvEk/cubuxW6gaMOYmPKSPAZfcaAO0nYy+e87y2N1eZTeRgMjB2G53+FEvrM7DeZ/5jSGkkPORz/mNCdFrwG/czqwg13Rb5ZobK7Rk24jC5Rh4HblRDa3uj3V3JJeSX1hLPs8XccUbe8cO/vP0q/Z2JwWb513GedHYv7e1/Ybi7H27cFxZ6rNHG4yO7jAGPKnbnR9QjP/ACuqoyKfZEoBI+JFc6V7hHhRbD0H7Az2gTWp5YILmM3KRlnC5XhY4wNx76HJdLv44uL1WQb7gLnwrSMDHIV7A22HypqbH9vh8gT2bvrzQppbpIHKyAJIrREEgHO22M0c6Z2tj1FikcFwrIuTxqADXCBjlXBuaTlYLwY3lk86zcZ2tgR5yYP5U3PrV8q5htYGPg0hz+VMYFexsaVmno+Iiy9pNTnij9VitIWYkEs/GRj+HbHKpWl9o7u0vVmubl3iACyBFC7dSB06703LDFKAJY0ceDKDSP2fZ8OPVosHn7NJtlw8Xjiqov37Z6dOlyqa5dLKueGOSADjHT2gMZ+Ndsu3NzbQFo4Y74jkM+0f8woa/ZVhg4tIhnnhcUwmm2asSIFznxNV2MX4iIXabULzWNWnv3sJYO+IPd4LBcDHPG9UEzTJ9qKVfehH6UdxwpGCEBA8MmvEDhqvqMX2+L9zOnuwv2nAPgTSfXP4h8zWhlVJ3APvFJ9Xg/uYv5BS+oS/439j/9k="/>
          <p:cNvSpPr>
            <a:spLocks noChangeAspect="1" noChangeArrowheads="1"/>
          </p:cNvSpPr>
          <p:nvPr/>
        </p:nvSpPr>
        <p:spPr bwMode="auto">
          <a:xfrm>
            <a:off x="63500" y="-439738"/>
            <a:ext cx="1190625" cy="8953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t2.gstatic.com/images?q=tbn:ANd9GcQHo2QAit6UoZLZ3_ubJimkIQ6cH3EU0l4621hUoCWR2Fui6pBdBg"/>
          <p:cNvPicPr>
            <a:picLocks noChangeAspect="1" noChangeArrowheads="1"/>
          </p:cNvPicPr>
          <p:nvPr/>
        </p:nvPicPr>
        <p:blipFill>
          <a:blip r:embed="rId2" cstate="print"/>
          <a:srcRect/>
          <a:stretch>
            <a:fillRect/>
          </a:stretch>
        </p:blipFill>
        <p:spPr bwMode="auto">
          <a:xfrm>
            <a:off x="6228184" y="3356992"/>
            <a:ext cx="2736304" cy="3143995"/>
          </a:xfrm>
          <a:prstGeom prst="rect">
            <a:avLst/>
          </a:prstGeom>
          <a:noFill/>
        </p:spPr>
      </p:pic>
      <p:sp>
        <p:nvSpPr>
          <p:cNvPr id="7" name="6 Rectángulo"/>
          <p:cNvSpPr/>
          <p:nvPr/>
        </p:nvSpPr>
        <p:spPr>
          <a:xfrm>
            <a:off x="323528" y="3933056"/>
            <a:ext cx="5760640" cy="2677656"/>
          </a:xfrm>
          <a:prstGeom prst="rect">
            <a:avLst/>
          </a:prstGeom>
          <a:solidFill>
            <a:srgbClr val="FFFF00"/>
          </a:solidFill>
        </p:spPr>
        <p:txBody>
          <a:bodyPr wrap="square">
            <a:spAutoFit/>
          </a:bodyPr>
          <a:lstStyle/>
          <a:p>
            <a:pPr>
              <a:buNone/>
            </a:pPr>
            <a:r>
              <a:rPr lang="es-CO" sz="2400" dirty="0" smtClean="0"/>
              <a:t> Primero la visita de Pablo VI y luego  Juan Pablo II y ahora la visita de Benedicto XVl  estuvo marcado por el inédito gesto de Bush pues </a:t>
            </a:r>
            <a:r>
              <a:rPr lang="es-CO" sz="2400" b="1" u="sng" dirty="0" smtClean="0"/>
              <a:t>nunca un presidente de Estados Unidos abandonó su residencia de la Casa Blanca y acudió a la base aérea de </a:t>
            </a:r>
            <a:r>
              <a:rPr lang="es-CO" sz="2400" b="1" u="sng" dirty="0" err="1" smtClean="0"/>
              <a:t>Andrews</a:t>
            </a:r>
            <a:r>
              <a:rPr lang="es-CO" sz="2400" b="1" u="sng" dirty="0" smtClean="0"/>
              <a:t> a recibir a un dignatario extranjero.¨ </a:t>
            </a:r>
            <a:endParaRPr lang="es-CO" sz="2400" dirty="0" smtClean="0"/>
          </a:p>
        </p:txBody>
      </p:sp>
      <p:sp>
        <p:nvSpPr>
          <p:cNvPr id="8" name="7 Rectángulo"/>
          <p:cNvSpPr/>
          <p:nvPr/>
        </p:nvSpPr>
        <p:spPr>
          <a:xfrm>
            <a:off x="179512" y="332656"/>
            <a:ext cx="8712968" cy="707886"/>
          </a:xfrm>
          <a:prstGeom prst="rect">
            <a:avLst/>
          </a:prstGeom>
        </p:spPr>
        <p:txBody>
          <a:bodyPr wrap="square">
            <a:spAutoFit/>
          </a:bodyPr>
          <a:lstStyle/>
          <a:p>
            <a:r>
              <a:rPr lang="es-CO" sz="4000" b="1" dirty="0" smtClean="0">
                <a:solidFill>
                  <a:srgbClr val="FF0000"/>
                </a:solidFill>
                <a:latin typeface="Agency FB" pitchFamily="34" charset="0"/>
              </a:rPr>
              <a:t>¿De que manera recibe Estados Unidos al papa?</a:t>
            </a:r>
            <a:endParaRPr lang="es-CO" sz="4000" b="1" dirty="0"/>
          </a:p>
        </p:txBody>
      </p:sp>
      <p:sp>
        <p:nvSpPr>
          <p:cNvPr id="9" name="8 Rectángulo"/>
          <p:cNvSpPr/>
          <p:nvPr/>
        </p:nvSpPr>
        <p:spPr>
          <a:xfrm>
            <a:off x="323528" y="1268760"/>
            <a:ext cx="8568952" cy="2523768"/>
          </a:xfrm>
          <a:prstGeom prst="rect">
            <a:avLst/>
          </a:prstGeom>
        </p:spPr>
        <p:txBody>
          <a:bodyPr wrap="square">
            <a:spAutoFit/>
          </a:bodyPr>
          <a:lstStyle/>
          <a:p>
            <a:r>
              <a:rPr lang="es-CO" sz="2800" dirty="0" smtClean="0"/>
              <a:t>Haciendo un rastreo de los antecedentes de las visitas papales a los Estados Unidos, me llama la atención que en esta ocasión se le reciba con tantos honores a un visitante extranjero, </a:t>
            </a:r>
            <a:r>
              <a:rPr lang="es-CO" sz="2800" dirty="0" smtClean="0">
                <a:solidFill>
                  <a:srgbClr val="0070C0"/>
                </a:solidFill>
              </a:rPr>
              <a:t>y más a un Papa por parte de una nación netamente protestante</a:t>
            </a:r>
          </a:p>
          <a:p>
            <a:pPr>
              <a:buNone/>
            </a:pPr>
            <a:r>
              <a:rPr lang="es-CO"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to="" calcmode="lin" valueType="num">
                                      <p:cBhvr>
                                        <p:cTn id="7" dur="1" fill="hold"/>
                                        <p:tgtEl>
                                          <p:spTgt spid="9"/>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1030"/>
                                        </p:tgtEl>
                                        <p:attrNameLst>
                                          <p:attrName>style.visibility</p:attrName>
                                        </p:attrNameLst>
                                      </p:cBhvr>
                                      <p:to>
                                        <p:strVal val="visible"/>
                                      </p:to>
                                    </p:set>
                                    <p:animEffect transition="in" filter="fade">
                                      <p:cBhvr>
                                        <p:cTn id="12" dur="100"/>
                                        <p:tgtEl>
                                          <p:spTgt spid="1030"/>
                                        </p:tgtEl>
                                      </p:cBhvr>
                                    </p:animEffect>
                                    <p:anim calcmode="lin" valueType="num">
                                      <p:cBhvr>
                                        <p:cTn id="13" dur="400" fill="hold"/>
                                        <p:tgtEl>
                                          <p:spTgt spid="1030"/>
                                        </p:tgtEl>
                                        <p:attrNameLst>
                                          <p:attrName>ppt_x</p:attrName>
                                        </p:attrNameLst>
                                      </p:cBhvr>
                                      <p:tavLst>
                                        <p:tav tm="0">
                                          <p:val>
                                            <p:strVal val="#ppt_x"/>
                                          </p:val>
                                        </p:tav>
                                        <p:tav tm="100000">
                                          <p:val>
                                            <p:strVal val="#ppt_x"/>
                                          </p:val>
                                        </p:tav>
                                      </p:tavLst>
                                    </p:anim>
                                    <p:anim calcmode="lin" valueType="num">
                                      <p:cBhvr>
                                        <p:cTn id="14" dur="400" fill="hold"/>
                                        <p:tgtEl>
                                          <p:spTgt spid="1030"/>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103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103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
                                        <p:tgtEl>
                                          <p:spTgt spid="7"/>
                                        </p:tgtEl>
                                      </p:cBhvr>
                                    </p:animEffect>
                                    <p:anim calcmode="lin" valueType="num">
                                      <p:cBhvr>
                                        <p:cTn id="22" dur="400" fill="hold"/>
                                        <p:tgtEl>
                                          <p:spTgt spid="7"/>
                                        </p:tgtEl>
                                        <p:attrNameLst>
                                          <p:attrName>ppt_x</p:attrName>
                                        </p:attrNameLst>
                                      </p:cBhvr>
                                      <p:tavLst>
                                        <p:tav tm="0">
                                          <p:val>
                                            <p:strVal val="#ppt_x"/>
                                          </p:val>
                                        </p:tav>
                                        <p:tav tm="100000">
                                          <p:val>
                                            <p:strVal val="#ppt_x"/>
                                          </p:val>
                                        </p:tav>
                                      </p:tavLst>
                                    </p:anim>
                                    <p:anim calcmode="lin" valueType="num">
                                      <p:cBhvr>
                                        <p:cTn id="23" dur="400" fill="hold"/>
                                        <p:tgtEl>
                                          <p:spTgt spid="7"/>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smtClean="0"/>
              <a:t/>
            </a:r>
            <a:br>
              <a:rPr lang="es-CO" b="1" dirty="0" smtClean="0"/>
            </a:br>
            <a:r>
              <a:rPr lang="es-CO" b="1" dirty="0" smtClean="0"/>
              <a:t/>
            </a:r>
            <a:br>
              <a:rPr lang="es-CO" b="1" dirty="0" smtClean="0"/>
            </a:br>
            <a:r>
              <a:rPr lang="es-CO" b="1" dirty="0" smtClean="0"/>
              <a:t>Bush recibe al Papa en la Casa Blanca</a:t>
            </a:r>
            <a:br>
              <a:rPr lang="es-CO" b="1" dirty="0" smtClean="0"/>
            </a:br>
            <a:r>
              <a:rPr lang="es-CO" b="1" dirty="0" smtClean="0"/>
              <a:t/>
            </a:r>
            <a:br>
              <a:rPr lang="es-CO" b="1" dirty="0" smtClean="0"/>
            </a:br>
            <a:endParaRPr lang="es-CO" dirty="0"/>
          </a:p>
        </p:txBody>
      </p:sp>
      <p:sp>
        <p:nvSpPr>
          <p:cNvPr id="3" name="2 Marcador de contenido"/>
          <p:cNvSpPr>
            <a:spLocks noGrp="1"/>
          </p:cNvSpPr>
          <p:nvPr>
            <p:ph idx="1"/>
          </p:nvPr>
        </p:nvSpPr>
        <p:spPr>
          <a:xfrm>
            <a:off x="0" y="1600200"/>
            <a:ext cx="4499992" cy="5257800"/>
          </a:xfrm>
          <a:solidFill>
            <a:schemeClr val="accent3">
              <a:lumMod val="20000"/>
              <a:lumOff val="80000"/>
            </a:schemeClr>
          </a:solidFill>
        </p:spPr>
        <p:txBody>
          <a:bodyPr>
            <a:normAutofit fontScale="62500" lnSpcReduction="20000"/>
          </a:bodyPr>
          <a:lstStyle/>
          <a:p>
            <a:pPr algn="ctr">
              <a:buNone/>
            </a:pPr>
            <a:r>
              <a:rPr lang="es-CO" dirty="0" smtClean="0"/>
              <a:t>    </a:t>
            </a:r>
            <a:r>
              <a:rPr lang="es-CO" sz="3400" dirty="0" smtClean="0"/>
              <a:t> </a:t>
            </a:r>
            <a:r>
              <a:rPr lang="es-CO" sz="4600" dirty="0" smtClean="0"/>
              <a:t>El presidente George W. Bush alistó un regalo de cumpleaños para el papa Benedicto XVI: unos 9.000 invitados congregados en los predios de la Casa Blanca, una salva de 21 cañonazos, una versión de ''La plegaria del Señor'' entonada por la afamada soprano Kathleen Battle y una recepción presidencial.</a:t>
            </a:r>
            <a:endParaRPr lang="es-CO" sz="3400" dirty="0" smtClean="0"/>
          </a:p>
        </p:txBody>
      </p:sp>
      <p:pic>
        <p:nvPicPr>
          <p:cNvPr id="61444" name="Picture 4" descr="http://t1.gstatic.com/images?q=tbn:ANd9GcQ58nY-F3t4l0zCm_mp3ovsGCEqhEKqWW2eX7yQ98LkUTNOh_jedQ"/>
          <p:cNvPicPr>
            <a:picLocks noChangeAspect="1" noChangeArrowheads="1"/>
          </p:cNvPicPr>
          <p:nvPr/>
        </p:nvPicPr>
        <p:blipFill>
          <a:blip r:embed="rId2" cstate="print"/>
          <a:srcRect/>
          <a:stretch>
            <a:fillRect/>
          </a:stretch>
        </p:blipFill>
        <p:spPr bwMode="auto">
          <a:xfrm>
            <a:off x="4499992" y="1628800"/>
            <a:ext cx="4464496" cy="496855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61444"/>
                                        </p:tgtEl>
                                        <p:attrNameLst>
                                          <p:attrName>style.visibility</p:attrName>
                                        </p:attrNameLst>
                                      </p:cBhvr>
                                      <p:to>
                                        <p:strVal val="visible"/>
                                      </p:to>
                                    </p:set>
                                    <p:anim to="" calcmode="lin" valueType="num">
                                      <p:cBhvr>
                                        <p:cTn id="7" dur="1" fill="hold"/>
                                        <p:tgtEl>
                                          <p:spTgt spid="6144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
            <a:ext cx="5868144" cy="4941168"/>
          </a:xfrm>
        </p:spPr>
        <p:txBody>
          <a:bodyPr>
            <a:normAutofit fontScale="85000" lnSpcReduction="10000"/>
          </a:bodyPr>
          <a:lstStyle/>
          <a:p>
            <a:pPr algn="ctr">
              <a:buNone/>
            </a:pPr>
            <a:r>
              <a:rPr lang="es-CO" dirty="0" smtClean="0"/>
              <a:t>    Este viernes (en su visita a Estados Unidos), el Papa tendrá una reunión </a:t>
            </a:r>
            <a:r>
              <a:rPr lang="es-CO" dirty="0" smtClean="0">
                <a:solidFill>
                  <a:srgbClr val="0070C0"/>
                </a:solidFill>
              </a:rPr>
              <a:t>ecuménica</a:t>
            </a:r>
            <a:r>
              <a:rPr lang="es-CO" dirty="0" smtClean="0"/>
              <a:t>, (entre el </a:t>
            </a:r>
            <a:r>
              <a:rPr lang="es-CO" dirty="0" smtClean="0">
                <a:solidFill>
                  <a:srgbClr val="0070C0"/>
                </a:solidFill>
              </a:rPr>
              <a:t>Vaticano y los líderes de las iglesias evangélicas</a:t>
            </a:r>
            <a:r>
              <a:rPr lang="es-CO" dirty="0" smtClean="0"/>
              <a:t>). </a:t>
            </a:r>
          </a:p>
          <a:p>
            <a:pPr algn="ctr">
              <a:buNone/>
            </a:pPr>
            <a:endParaRPr lang="es-CO" dirty="0" smtClean="0"/>
          </a:p>
          <a:p>
            <a:pPr algn="ctr">
              <a:buNone/>
            </a:pPr>
            <a:r>
              <a:rPr lang="es-CO" dirty="0" smtClean="0"/>
              <a:t>No cabe duda que el  objetivo principal de la visita papal es convencer a los </a:t>
            </a:r>
            <a:r>
              <a:rPr lang="es-CO" u="sng" dirty="0" smtClean="0">
                <a:solidFill>
                  <a:srgbClr val="0070C0"/>
                </a:solidFill>
              </a:rPr>
              <a:t>legisladores </a:t>
            </a:r>
            <a:r>
              <a:rPr lang="es-CO" dirty="0" smtClean="0"/>
              <a:t>de la necesidad de una ley nacional del día de culto, apresurándolos por medio del frente de apoyo unido de los lideres cristianos </a:t>
            </a:r>
          </a:p>
          <a:p>
            <a:endParaRPr lang="es-CO" dirty="0"/>
          </a:p>
        </p:txBody>
      </p:sp>
      <p:pic>
        <p:nvPicPr>
          <p:cNvPr id="65538" name="Picture 2" descr="http://t2.gstatic.com/images?q=tbn:ANd9GcTy7TW-2Ozf9Lpw4o8Z5T94tQK6pz3iSGMnojClLK8QzJswJ4wLWA"/>
          <p:cNvPicPr>
            <a:picLocks noChangeAspect="1" noChangeArrowheads="1"/>
          </p:cNvPicPr>
          <p:nvPr/>
        </p:nvPicPr>
        <p:blipFill>
          <a:blip r:embed="rId3" cstate="print"/>
          <a:srcRect/>
          <a:stretch>
            <a:fillRect/>
          </a:stretch>
        </p:blipFill>
        <p:spPr bwMode="auto">
          <a:xfrm>
            <a:off x="5868144" y="332656"/>
            <a:ext cx="3024336" cy="2160240"/>
          </a:xfrm>
          <a:prstGeom prst="rect">
            <a:avLst/>
          </a:prstGeom>
          <a:noFill/>
        </p:spPr>
      </p:pic>
      <p:pic>
        <p:nvPicPr>
          <p:cNvPr id="65540" name="Picture 4" descr="El Papa reeditará en octubre el encuentro ecuménico de Asís &quot;por la paz&quot; convocado por Juan Pablo II en 1986"/>
          <p:cNvPicPr>
            <a:picLocks noChangeAspect="1" noChangeArrowheads="1"/>
          </p:cNvPicPr>
          <p:nvPr/>
        </p:nvPicPr>
        <p:blipFill>
          <a:blip r:embed="rId4" cstate="print"/>
          <a:srcRect/>
          <a:stretch>
            <a:fillRect/>
          </a:stretch>
        </p:blipFill>
        <p:spPr bwMode="auto">
          <a:xfrm>
            <a:off x="5868144" y="2708920"/>
            <a:ext cx="3024336" cy="2232248"/>
          </a:xfrm>
          <a:prstGeom prst="rect">
            <a:avLst/>
          </a:prstGeom>
          <a:noFill/>
        </p:spPr>
      </p:pic>
      <p:sp>
        <p:nvSpPr>
          <p:cNvPr id="6" name="5 Rectángulo"/>
          <p:cNvSpPr/>
          <p:nvPr/>
        </p:nvSpPr>
        <p:spPr>
          <a:xfrm>
            <a:off x="0" y="5013176"/>
            <a:ext cx="9144000" cy="1938992"/>
          </a:xfrm>
          <a:prstGeom prst="rect">
            <a:avLst/>
          </a:prstGeom>
          <a:solidFill>
            <a:srgbClr val="FFFF00"/>
          </a:solidFill>
        </p:spPr>
        <p:txBody>
          <a:bodyPr wrap="square">
            <a:spAutoFit/>
          </a:bodyPr>
          <a:lstStyle/>
          <a:p>
            <a:pPr algn="ctr"/>
            <a:r>
              <a:rPr lang="es-CO" sz="2400" b="1" dirty="0" smtClean="0"/>
              <a:t>Durante el primer Ángelus del año, Benedicto XVI reiteró la necesidad de paz y de libertad religiosa en el mundo, amenazadas por los extremismos laicistas y fundamentalistas y anunció el </a:t>
            </a:r>
            <a:r>
              <a:rPr lang="es-CO" sz="2400" b="1" dirty="0" smtClean="0">
                <a:solidFill>
                  <a:srgbClr val="0070C0"/>
                </a:solidFill>
              </a:rPr>
              <a:t>encuentro que en octubre reunirá en Asís, a los líderes de las diversas confesiones cristianas y de todas las tradiciones religiosas del mundo.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65538"/>
                                        </p:tgtEl>
                                        <p:attrNameLst>
                                          <p:attrName>style.visibility</p:attrName>
                                        </p:attrNameLst>
                                      </p:cBhvr>
                                      <p:to>
                                        <p:strVal val="visible"/>
                                      </p:to>
                                    </p:set>
                                    <p:anim to="" calcmode="lin" valueType="num">
                                      <p:cBhvr>
                                        <p:cTn id="7" dur="1" fill="hold"/>
                                        <p:tgtEl>
                                          <p:spTgt spid="6553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nodeType="clickEffect">
                                  <p:stCondLst>
                                    <p:cond delay="0"/>
                                  </p:stCondLst>
                                  <p:childTnLst>
                                    <p:set>
                                      <p:cBhvr>
                                        <p:cTn id="21" dur="1" fill="hold">
                                          <p:stCondLst>
                                            <p:cond delay="0"/>
                                          </p:stCondLst>
                                        </p:cTn>
                                        <p:tgtEl>
                                          <p:spTgt spid="65540"/>
                                        </p:tgtEl>
                                        <p:attrNameLst>
                                          <p:attrName>style.visibility</p:attrName>
                                        </p:attrNameLst>
                                      </p:cBhvr>
                                      <p:to>
                                        <p:strVal val="visible"/>
                                      </p:to>
                                    </p:set>
                                    <p:animEffect transition="in" filter="fade">
                                      <p:cBhvr>
                                        <p:cTn id="22" dur="100"/>
                                        <p:tgtEl>
                                          <p:spTgt spid="65540"/>
                                        </p:tgtEl>
                                      </p:cBhvr>
                                    </p:animEffect>
                                    <p:anim calcmode="lin" valueType="num">
                                      <p:cBhvr>
                                        <p:cTn id="23" dur="400" fill="hold"/>
                                        <p:tgtEl>
                                          <p:spTgt spid="65540"/>
                                        </p:tgtEl>
                                        <p:attrNameLst>
                                          <p:attrName>ppt_x</p:attrName>
                                        </p:attrNameLst>
                                      </p:cBhvr>
                                      <p:tavLst>
                                        <p:tav tm="0">
                                          <p:val>
                                            <p:strVal val="#ppt_x"/>
                                          </p:val>
                                        </p:tav>
                                        <p:tav tm="100000">
                                          <p:val>
                                            <p:strVal val="#ppt_x"/>
                                          </p:val>
                                        </p:tav>
                                      </p:tavLst>
                                    </p:anim>
                                    <p:anim calcmode="lin" valueType="num">
                                      <p:cBhvr>
                                        <p:cTn id="24" dur="400" fill="hold"/>
                                        <p:tgtEl>
                                          <p:spTgt spid="65540"/>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6554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6554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strVal val="#ppt_w*0.70"/>
                                          </p:val>
                                        </p:tav>
                                        <p:tav tm="100000">
                                          <p:val>
                                            <p:strVal val="#ppt_w"/>
                                          </p:val>
                                        </p:tav>
                                      </p:tavLst>
                                    </p:anim>
                                    <p:anim calcmode="lin" valueType="num">
                                      <p:cBhvr>
                                        <p:cTn id="32" dur="1000" fill="hold"/>
                                        <p:tgtEl>
                                          <p:spTgt spid="6"/>
                                        </p:tgtEl>
                                        <p:attrNameLst>
                                          <p:attrName>ppt_h</p:attrName>
                                        </p:attrNameLst>
                                      </p:cBhvr>
                                      <p:tavLst>
                                        <p:tav tm="0">
                                          <p:val>
                                            <p:strVal val="#ppt_h"/>
                                          </p:val>
                                        </p:tav>
                                        <p:tav tm="100000">
                                          <p:val>
                                            <p:strVal val="#ppt_h"/>
                                          </p:val>
                                        </p:tav>
                                      </p:tavLst>
                                    </p:anim>
                                    <p:animEffect transition="in" filter="fade">
                                      <p:cBhvr>
                                        <p:cTn id="3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8686800" cy="1008112"/>
          </a:xfrm>
        </p:spPr>
        <p:txBody>
          <a:bodyPr>
            <a:normAutofit lnSpcReduction="10000"/>
          </a:bodyPr>
          <a:lstStyle/>
          <a:p>
            <a:pPr>
              <a:buNone/>
            </a:pPr>
            <a:r>
              <a:rPr lang="es-CO" sz="2800" b="1" dirty="0" smtClean="0">
                <a:solidFill>
                  <a:srgbClr val="FF0000"/>
                </a:solidFill>
                <a:latin typeface="Agency FB" pitchFamily="34" charset="0"/>
              </a:rPr>
              <a:t>     </a:t>
            </a:r>
            <a:r>
              <a:rPr lang="es-CO" b="1" dirty="0" smtClean="0">
                <a:solidFill>
                  <a:srgbClr val="FF0000"/>
                </a:solidFill>
                <a:latin typeface="Agency FB" pitchFamily="34" charset="0"/>
              </a:rPr>
              <a:t>El Vaticano cambia el protocolo para que se reúnan por tercera vez el presidente estadounidense y Benedicto XVl</a:t>
            </a:r>
            <a:endParaRPr lang="es-CO" sz="2000" dirty="0" smtClean="0"/>
          </a:p>
        </p:txBody>
      </p:sp>
      <p:pic>
        <p:nvPicPr>
          <p:cNvPr id="4" name="Picture 6" descr="http://www.elpais.com/recorte/20080613elpepuint_8/XLCO/Ies/20080613elpepuint_8.jpg"/>
          <p:cNvPicPr>
            <a:picLocks noChangeAspect="1" noChangeArrowheads="1"/>
          </p:cNvPicPr>
          <p:nvPr/>
        </p:nvPicPr>
        <p:blipFill>
          <a:blip r:embed="rId2" cstate="print"/>
          <a:srcRect/>
          <a:stretch>
            <a:fillRect/>
          </a:stretch>
        </p:blipFill>
        <p:spPr bwMode="auto">
          <a:xfrm>
            <a:off x="6228184" y="1988840"/>
            <a:ext cx="2520280" cy="3600400"/>
          </a:xfrm>
          <a:prstGeom prst="rect">
            <a:avLst/>
          </a:prstGeom>
          <a:noFill/>
        </p:spPr>
      </p:pic>
      <p:sp>
        <p:nvSpPr>
          <p:cNvPr id="5" name="4 Rectángulo"/>
          <p:cNvSpPr/>
          <p:nvPr/>
        </p:nvSpPr>
        <p:spPr>
          <a:xfrm>
            <a:off x="179512" y="1582341"/>
            <a:ext cx="6048672" cy="3416320"/>
          </a:xfrm>
          <a:prstGeom prst="rect">
            <a:avLst/>
          </a:prstGeom>
        </p:spPr>
        <p:txBody>
          <a:bodyPr wrap="square">
            <a:spAutoFit/>
          </a:bodyPr>
          <a:lstStyle/>
          <a:p>
            <a:pPr>
              <a:buNone/>
            </a:pPr>
            <a:r>
              <a:rPr lang="es-CO" sz="2400" dirty="0" smtClean="0">
                <a:solidFill>
                  <a:srgbClr val="FF0000"/>
                </a:solidFill>
                <a:latin typeface="Agency FB" pitchFamily="34" charset="0"/>
              </a:rPr>
              <a:t>AGENCIAS - Roma - 13/06/2008</a:t>
            </a:r>
            <a:br>
              <a:rPr lang="es-CO" sz="2400" dirty="0" smtClean="0">
                <a:solidFill>
                  <a:srgbClr val="FF0000"/>
                </a:solidFill>
                <a:latin typeface="Agency FB" pitchFamily="34" charset="0"/>
              </a:rPr>
            </a:br>
            <a:r>
              <a:rPr lang="es-CO" sz="2400" dirty="0" smtClean="0">
                <a:latin typeface="Agency FB" pitchFamily="34" charset="0"/>
              </a:rPr>
              <a:t>El presidente de EE UU, George W. Bush, ha llegado hoy al Vaticano para entrevistarse con Benedicto XVI, la</a:t>
            </a:r>
            <a:r>
              <a:rPr lang="es-CO" sz="2400" u="sng" dirty="0" smtClean="0">
                <a:solidFill>
                  <a:srgbClr val="0070C0"/>
                </a:solidFill>
                <a:latin typeface="Agency FB" pitchFamily="34" charset="0"/>
              </a:rPr>
              <a:t> tercera</a:t>
            </a:r>
            <a:r>
              <a:rPr lang="es-CO" sz="2400" dirty="0" smtClean="0">
                <a:latin typeface="Agency FB" pitchFamily="34" charset="0"/>
              </a:rPr>
              <a:t> vez que se reúne con el Papa y con la que concluye su visita a Roma,</a:t>
            </a:r>
          </a:p>
          <a:p>
            <a:r>
              <a:rPr lang="es-CO" sz="2400" dirty="0" smtClean="0"/>
              <a:t>Bush acude a la cita con el Papa acompañado de su esposa, Laura, y un séquito del que formaba parte la embajadora de EE UU ante la Santa Sede, Mary Ann Glendon.</a:t>
            </a:r>
          </a:p>
        </p:txBody>
      </p:sp>
      <p:sp>
        <p:nvSpPr>
          <p:cNvPr id="6" name="5 Rectángulo"/>
          <p:cNvSpPr/>
          <p:nvPr/>
        </p:nvSpPr>
        <p:spPr>
          <a:xfrm>
            <a:off x="0" y="5733255"/>
            <a:ext cx="8820472" cy="830997"/>
          </a:xfrm>
          <a:prstGeom prst="rect">
            <a:avLst/>
          </a:prstGeom>
          <a:solidFill>
            <a:srgbClr val="FFFF00"/>
          </a:solidFill>
        </p:spPr>
        <p:txBody>
          <a:bodyPr wrap="square">
            <a:spAutoFit/>
          </a:bodyPr>
          <a:lstStyle/>
          <a:p>
            <a:pPr algn="ctr"/>
            <a:r>
              <a:rPr lang="es-CO" sz="2400" b="1" dirty="0" smtClean="0"/>
              <a:t> “Qué honor, qué honor”,</a:t>
            </a:r>
            <a:r>
              <a:rPr lang="es-CO" sz="2400" dirty="0" smtClean="0"/>
              <a:t> ha dicho Bush al Papa antes de entrar en la Torre de San Juan, donde mantendrán un coloquio privado.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to="" calcmode="lin" valueType="num">
                                      <p:cBhvr>
                                        <p:cTn id="22"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5364088" cy="6597352"/>
          </a:xfrm>
          <a:solidFill>
            <a:schemeClr val="accent3">
              <a:lumMod val="20000"/>
              <a:lumOff val="80000"/>
            </a:schemeClr>
          </a:solidFill>
        </p:spPr>
        <p:txBody>
          <a:bodyPr>
            <a:normAutofit fontScale="92500" lnSpcReduction="20000"/>
          </a:bodyPr>
          <a:lstStyle/>
          <a:p>
            <a:pPr algn="ctr">
              <a:buNone/>
            </a:pPr>
            <a:r>
              <a:rPr lang="es-CO" dirty="0" smtClean="0"/>
              <a:t>    </a:t>
            </a:r>
            <a:r>
              <a:rPr lang="es-CO" sz="3500" dirty="0" smtClean="0"/>
              <a:t>Tras la reunión en la torre, pasaron a una terraza para mirar las 44 hectáreas de cuidados jardines, edificios, muros antiguos y la Basílica de San Pedro que conforman la Ciudad del Vaticano.</a:t>
            </a:r>
            <a:br>
              <a:rPr lang="es-CO" sz="3500" dirty="0" smtClean="0"/>
            </a:br>
            <a:r>
              <a:rPr lang="es-CO" sz="3500" dirty="0" smtClean="0"/>
              <a:t>Bush preguntó: </a:t>
            </a:r>
            <a:r>
              <a:rPr lang="es-CO" sz="3500" b="1" dirty="0" smtClean="0"/>
              <a:t>"¿Cuán grande es?"</a:t>
            </a:r>
            <a:r>
              <a:rPr lang="es-CO" sz="3500" dirty="0" smtClean="0"/>
              <a:t> Un asesor del Vaticano respondió: </a:t>
            </a:r>
            <a:r>
              <a:rPr lang="es-CO" sz="3500" b="1" dirty="0" smtClean="0"/>
              <a:t>"No tan grande como Texas". </a:t>
            </a:r>
            <a:r>
              <a:rPr lang="es-CO" sz="3500" dirty="0" smtClean="0"/>
              <a:t>El presidente estadounidense entonces expresó: "</a:t>
            </a:r>
            <a:r>
              <a:rPr lang="es-CO" sz="3500" b="1" dirty="0" smtClean="0">
                <a:solidFill>
                  <a:srgbClr val="0070C0"/>
                </a:solidFill>
              </a:rPr>
              <a:t>Sí, pero más importante (...) esto es espectacular".</a:t>
            </a:r>
            <a:endParaRPr lang="es-CO" dirty="0" smtClean="0">
              <a:latin typeface="Agency FB" pitchFamily="34" charset="0"/>
            </a:endParaRPr>
          </a:p>
        </p:txBody>
      </p:sp>
      <p:sp>
        <p:nvSpPr>
          <p:cNvPr id="100354" name="AutoShape 2" descr="data:image/jpg;base64,/9j/4AAQSkZJRgABAQAAAQABAAD/2wCEAAkGBhQSERUUExQWFBUWFx8XGRgYGBoYHRgcHBgaHBwaFxobHCYfGBkjGhwVHy8gIycpLCwsFx4xNTAqNScsLCkBCQoKDgwOGg8PGiwkHSQsLCwsLCksLCwsLCwpKSwsKSwsLCwpLCkpLCwpLCwsKSkpLCwpLCwpLCwsLCwsLCwsLP/AABEIALcBEwMBIgACEQEDEQH/xAAcAAAABwEBAAAAAAAAAAAAAAAAAQIDBAUGBwj/xABMEAABAwIEAgYGBgcDDAIDAAABAgMRACEEBRIxQVEGEyJhcZEHFDKBobEjQlKSwdEVM1NicuHwQ4KyFiQ0Y2R0g5OiwtLxJbM1RHP/xAAaAQADAQEBAQAAAAAAAAAAAAABAgMABAUG/8QALREAAgIBAwIEBAcBAAAAAAAAAAECESEDEjEEQRMiUWEycYHwBRQVQlKRocH/2gAMAwEAAhEDEQA/AMGaVFAijivoUjygqOj0UUU6QAUdFFHFUSFD1UsGkhNKApkgMOjBoAUemmoAeo8zR6vHzotNO4ZqVpBkyRty4x7qzpKwrLoNSyAkX2ngJuRwuduNJCjzPnSs4d0LTGnTASJkWI+J2O/E0kCufpdaOrFtepXW03B0w9Z5nzNH1iuZ8zRChFdtHOH1qvtHzNDr1faV5mkxRVtqNYfrCvtK+8fzoxiV/bV94/nTRpQFFRRrHPWV/bX94/nQ9bX9tf3lfnSEijAo7UCxwYtz7a4/iV+dD1tf21/fV+dNxSYrbUGx4Yxz7a/vq/Oj9cc/aL++r86aihFDajWO+vOftF/fV+dAY5z9o599X50zRgUrig2x79IO/tHPvq/Oh+kneDrn31fnTMUIpXFBsfOaPftXPvq/Oh+lHv2zv31fnUeKKKXavQ1skjNXv2zv/MX+dH+mHv2zv/MX+dRQKOg4r0NbJP6af/bO/wDMX+dCo2jvo6XYvQNsiFNClEUZFTHEAUIpQFHFMgCYoUoCjimQAhShRxR6adAABSgKMClRWMJ01Z5bglg9ZAhIKrmJEFPu495i1WHRzIdYLrg7AEgc+AjvKrDwJ4Ve4rBNoKEqWNK+04dQCQECTB2AktgXryes62r04fVnb0+hfnkY3Ospcd6tJACo1ASbwYCdtzFRlNRBsQoSCNiO63/qtVnOGQHUDXADJUlWqLpdATfY+1WYx4KsQ4yDp6wB1kclqTOkHgFGUkcZTyrj6TqXov2Z0a+itRe42KVFR8Bi+sQFCx2UORqUBX0sJqStHkOLTpjWmiNOFNJIqlgG6MUoChFMjAigBShR6aIBMURFLihFYwiKEUrRQigYTFA0qKEUrCJijilBNHppG6DQ2RRFFSepAupYTG/1j8LT4kU2p9IPYQV23N59wgR/eNefrdfo6fe/kdOn02pPsNpaJ2pbjQTEqAJ4b+XP3UfUYhZiNKZ42iBcECPxqU10TWqdSj4DbvmI7q8fW/FZv4cL+z0NPoYr4slacc2LFRn3D4G9CppyjDi0LMWlKQRIsYPG9Cub87rfyZf8tpeiK7TSiKUpNGEgAkmIFu8yAAPzNfSOSirZ4iTbpDZFGBS0jlfwvRaaZM1CdFCKcAoaadMAiKWEUpKNzypSkQkqvYgW7zFaWpGKtmUG3SEgU/hmCpSUjdRA8zRJR3ipDCi2rrFHSlEKUoJ16QTGrSN96TU1Yxg3Y0INySN1gGWwGQB7azN/qNA6QRysD/eoPqbGM0kJDaWTA2HaWkGI/h+NY/FZy2HWEKLy+wYUiJIKIEibcDeLE1X5jmWHQ+lKm3FKKCgFCwe1rgzLY5RYHavk223bPc2pdy+zx1C8UlKikILConaQ4hQ+VYzpY+Q6ytJhSWxpg7aVqAvPdNSOkPUoUlS2nEDTAAVftdoKMpSJAtbuqhzwNlLKkBSR1ZBmJkOKF/gPCqQYkkT8G+Bi3An2HCVJ941D4GKvAKyysCtl9hS1jtpS7cGyTzt9kcK2ysKNKY1FSklW0giEwBHcSSTYQK9vo+pjCG2T7nna+i5StEEpoiKklqJEXG/deL8r2poivXUrOKhgpowmndNXqejTamUlTqtS9J0pATE6TBUZJsobRXP1XWQ6aO6RbQ0Ja0tqM7BowKq89xysK+to9YrSbH6Mz7tFQR0qHHV70J/AiuFfi6avYzqfQVjcjREUIqjR0pRxVH/DV+C6cR0lb+0g+PWD86f9W0/4sX8jL+SLigBVc30haO+j3OKHzRTyc4aPEe51B+YFb9W0nymb8hqdmiXFGBUdOPQdtX/QfkuloxyOOoH+Cf8ACTTL8T0H3f8AQr6HVXYeNER/X8+FIVjEfaP3Vj5pok41s/XT7zHzqy6nR1F8SJPQ1IPKZd5flLFiUKUezckquqwmBa87napfqqgtQSiFElASVJSAACZI37UH3VcZE0FMNkkeyYvvZMHv41Zqy9alBYQdJIuQQPYWnciL6gfca+O1Kc5V95Pei3tRjsHlRV2AdKdKjIRpMwdW5vMb2ian5bgQIVPtITYGQBrXtOwgDhU97AhlbaesTJSUnSdZBIMzE/a+Hup1xtLY7IWsAXhIREajA1KUdyeFSnwxo3aZQ5tl4S8sI1BINgkkAWGw4UVaMZg2mxaQOMFx6b3vpIE+AoV0rUhRLw5nPWGiUuBKdRgcNhqBJiCdgdqXlqQsqkt6Nu0VJQuFC5iCREwna43pp1EtkSR2k3kgRCpBjeR8qr+lSuoS0GuyIA3JvAJJmvQ6vVl4jgjk6fTWxSLv1Y9fDSUkSdKSQCoQYOmAY3kxyqFgsItxAUlJUI3CTFhfeg3h+sSjcFQT2pkkBsHjafapWTvsYXBsuutuOl5ShZcQQqALmwtwqWn1k4cZ7FJ9PGXJNXlL3VgaCAXONjOkjy79rd9E3k7oIJTxG57+NPZ/k4BK2xEJSrSe1chZkk8gIisvlGZaipKU6p4upSYkxIi44U8evnTaXIr6WOLNI/hFFSypxMF7tAKgkdqNKZ2BI351KzXDSyrqClMKRpkgbWmZPEyagqyFDTjqlQ4GVyoaQAvczMbW228qYRneGcSh1bRQAoENmIWAqbwi4tYJB3rllrzlXoXjpxj8yb+i1lDQUtGsa+yXEpSm49k8dRveKk5llpcK0JUyfo0C7iRCgBJi4P1r8yaRlvSdhS4Xh0x7VkAFPAzM6vIe6kO5kwwRoY9YDywCqSko2ABgRpEnypXrzktrGWlFPcM/oxfrjYQ4gqDBUSVymdBAE6jPagx8KgZx0UdeDRDjcpSZUpwAqJcWqbTzFWuJyNBzBKJ062ioSASCSsaQYsAJv+NZv19SX20hK1GQlOnToAnTdOmCbHeayk+xmi46bZN1iMM2242TZPtzBCEg6iCQATq3qPiOh7isMhsLZChxLgj2538Kuv0Cl13Al4JPWuqlKUgJgNhQsNztN+FoqxyfGNYl95gYdKCyClSzCtRBUAUjTbad6XxGlg21NmczQJGMl11Ln0aUojSpCZGmZuDECw4TMCtLk+OaDY2CjNoSCZVAJUVCDdMDkIis+cgaOaNoVt6vrEx7QmNgLAxaqnCYJZxjiSZCVwkAQmYKto9me+i52ZRLfMsaEFxSjKTGoxOkmFCIUSq4Ak8SabipHpDyxDWDSQlIVLQJAAJlK5Md5FUmR4hKcM1rVGskCSbnURA8uFet0HUtp3/vscPVaKtUWqWCRIFh+Fa/LkpU0iCk/q5ghR3QOEweFVaMqaCiNKZCdigzqEn2p5CuRIz15KpDipmb37+O164Oo6t9cqaqjr0tFdK7TuzZ+kJGnGnTMQLjuWrfvFqosxgLHe22eH7FEz75qGnpO6oy44qYiQSLd447m/fU159YIJcJ1AGbGQRbccqRXFJBfmdjq8Gk4xaNIjrVCNIj2jtVbg8IghcgWaUfeAm9Txi3UrnUNczJSg34fVpv1hf7k6Y9gbcbiKO4LiQzgkFtagBZaRadiHDH/SPKlLyxvS2Y9rVNzwXHyqUMSopI0NwSCYChe8fX7zRB8wkFCSEzAlQ3Mn63MTWsXaRXMlR16ECQFdXx+2lBPxUajsZfOu6hpTqsf3kj/uq19b+kSso7SdIEK+wE6fq3sBTAcACoQe2nSe1zINuyOIT5ULNtIhwygjUHF+1p3P2QalNYR3UhIeVKwkiZ+t76PWnQEaVAatU2N4ju4AU+MUkONq7XYCRGkX0/3uQFCxsnV8pz5TeHZGrRLaLISlIkge/41FdzsFxZKlvAJhCSkqGpEqWoLvY2TeIjaKZw2XpKMERP0iFau/Q2lSZpeCwQGYuFQ7PVoN9pVdz3wb8hXDWX8jo7Ij5Nj3NKgEhxSCpcqWFDUqTpCuQgcuVT+jmMccCwogo0wLXJVqJPC3dUDo3h+qZ7YhRccME3KSDp+E1Y5Bg1JkHVsmClJVO8gVppU/U0btGdxeFLa1JIKiD7QIEzeYKSRvzoVeY3IXHHFKLaxJ/l9mhV09OssSpGUGYBqQpnrUm8lUAEA8iOZp7D5v1ikf5olwwEpSo87W7XtG1U2NxJWApoBYFjuY8atvR60tWOYSrSUiXIANtKEqAnbdSR7q6dfzajaZzaXlgrNeMiOGQHXUNIXcpQAtzTA2nUBMEc/GsZlefaU+rhht1LU6SrUIBN7arGfGusdI29bR4kXA5/1+VcNxStOJJBjUYPv/oUm1bXQYytqzV4nPnlkTh2OE3NwAQEm+0E0TubuKT/AKMyNJBB1K3+9tWTzTEPsoCwElKzCTE8AR4nhtT2Ul59BVIBkJA6sQSTEA398xuKjtdXg6LjdFtmbz7pVrMazqISpIE9wIPmZNOZXgg12uqC1b6lOgqPiSmfKs7isxfQyXNCAOsLc6QRqTE8d/helrzJ0YbrgEqE6SdIgKvsIB5WuLVnCTVBUopmnwzIDhWGxqVMAuiEySTHZ+dOPtFRB0JSf3Vj49m9ZjKMQ86lalGNPJCYnhNp3pOIzN5vFdSspQEq0mwvJ5wY38LUvhu/cbxFRfjNMQ1iUqQlLqw1pJWuQEa7RteZ3nep+BxrrSNKWmFXN1Ak3vv/AFwrL4o4hOISiE6w0VyQLojVzi0E8Demsmx2IxDoTOkGVdlCTAk89xam2yrAlxvJp8x6QYoKYUlplSkLPVgDSAdF52toEVbM57igJS3hkqIva4m5msbmRfCmtASrUC4hSkiwEpMxHA8RuNql4F5bhUhJ1LSY9mBIEkCRB48aDukFJWScwz/ENYxpwMNLeU0UwBI0SdgIvvfwq7RmjxAjDMJm5Bmb8D2pB3rE5ocQjENdlOvQopm3ZvIMGOB86s2HnSl0yIbkHs8U2gHefdFGV0qNGrdlj0zzdbuFUHWkaU6SNO4IkJvMxeuYtuS4nSFASIEzF+B8ZNbbpFhni2sJSVoVAECSCY4jcgg8Kg9FsgWXUh7Dr0xPaCkSZEXMCqacqhbJzj5kkdZcfAbUnSNyZnklSeXfXnpfhXd3830ktqSAlSjpUVQTANwkiIvw5iuYdEOhDuOxIaILaAnUtZGyR9kHdRMAVHpXzY+uuDJLNgKfw2O0ETdPLl4V33EeiXL2mwgN6lX1OLUokDhYEDUVEAADjXJfSB0N9RehElsmAbmDxTe8j312Wng5arI0paVugpukkDVHIX76DbMqUYMaVXg8/DlVJlyDqsAeYP8A6q0S2Ps8J2T+VTaosneR1GFIQqUkGRFjf+r0TiIQm0EnvmBv7qIJEbce6iUxayT8aAQljtAX4f0fhSwkSq+3eKfTlDljcDmVxHxmpjPR5RB1OgdwKzP4R+VK2kMotlUkdmZ+VOMoOpIneD8qkvZK6BsVceyqfgTPwo3MudaN1QoEJiyjxg+zESDxrWgU+51nCPIUy0Q1dKEgAuKIsnkIG4qzbZBg6EAkybE/4iZrN5DlodDRS6S4hCEqbBVuCJBCdu0Sb2tWmxDBZdCFlGkgaSFHUSJ1gpIgACDI764ZRk22uCtpY7kLNX9BbUVhCQokwEpEaTMwBwFR8NmTbt0uatImxJi54TaoGLfWpn6YISsKd9lWoaQleg+0q5EE1E6NiErv9Yb9yRPxJoSj5WykeaA/0pZCjDS1X30AT5maFKTlza5UUBRJMm97mhV1oRIPXrBzzozhljrEqkC4IvvAHv4ius9Fcj9TZDzo0uu6UpSd0p0okHkolKSeVhzql9EuULfSrGPlSkhZQykkkbyTBMQFWHfPKpHTnpSBmLTAP6sXnitV/lprscctnM5WtpoMXjTrI4fmK450ta9Xxp0yRqC08oJkeRt7q1PSDpMtLkpEgwARfuJ8osazWe4kvo1qEFEgE7qFGHoZrA7m8OYTCwQZdHuhKZnypzo871fVtqMy8Igg+0sEcZ4mswQSnTJAkKjhI4x4VoOj7TfrTcKSo9YCEjq+zB4R/VqnOO2NFoy3Ows0bnAEf7W4Pf2eNJVhSnLXGzE9cgeYPGlZwkHBETE4tyd7WT507mDaxlzoW6V/TIgkhUCO6YpbwvmNWX8iXlmKDOHebVcqVqERG476ruk2GK8yfKQOyQTelYLBshae02oyDEtk84jVI8qczVtRzHElt0tkciBIkWkxaY2vQvzX7GrBb41sfpI92CP/ANX86quiktdW4odktFNiJupRFie8VaYgn9JPXuMIoTM7NprL5ThEFtBLiEwTIPVdqDt2zPMWoR4/oz5NPi3QfVDw9Xct4LP4g050aAS5pIjW8tU22UiB8R8aeOHSp7AIEJBZUJEQO2ZNt+Jq3wWBQksKSpZKyAQb+0sAE3N4k7QBHOptXHA6dSyZvPkj1ppSTKUtuNT+9pUSPDtJE+MbVYNkBh9JB1LdcWCASCCQoX8Aam47oolK0KSo9mFOpCTKUqUETf2TKyTM+zNRkMsjE4hvWn6NlSkzsqFpVfUd9I+r9qadRxgVtWW+BbQtQMdniI5IPka1GAbbcCyWkdgwLcBzn+rVi+i2d9e+lsAgHUSoJgTpWbi29jHjW2yfOW3ZCSOQvMxwjf3VxyhKLLSkpITlaG3WytTSQoEiwiI/9VBwmLCmUPaAhUkHTa2qLXnb41a4VyWlPTCL3NgRBv3Dbz7qXlDaXnCArWgEkqHMAAgEd9qKU12FbjkU4wl1XZUrSEBYTqMhQcEFW8i3wrkXSnos8cUhKi66CeKVr6xUkx2fZGnSIru72lKAEwm4SPfVDnmN0qU22o9ZAUbx2eM3gRIPnXZG7OdS7UcexWA9XVocZCFCDp6iCJ2uEnv400w9BOkX5Bkj5ImJ51ss7xzanAtSk65AkSQYtvwibTTOEy0OOOqMaW0k2vPaITblPH30s1To6INNFK1nLwt9KB3NK/8ACnXM5d5veHVr5bRp+dWWBwIcKRBEqAnfiBtEmnncuAdWkQQF6ZBgT2bC24494NRtclqp0ZYOBIgIcHGzS7k87cz8aNOMJAPVuxY/q1x5xWmzPBNoccCZKUgJCjY6tSp+Om9Qs1wOg4YoJKVIJVGw20z3bgE/ZNPSZO2VAxn+reP/AAl2HlQGLvZt7w6tV/P31d4vKSMKl4FX60AAXBSJ1ar2uRz2qZlOQ+srUhNuyTbYWiwtMHhQdKvc1vLvgf8AR9mqGnXOsC25bspaNIMKuBfc2+PKrbpPhn3FtH2SdQS0sJ1L2lQgkTpMRPO160/Rvo+3hmUoSBrAOtyO0VAmbnYA7DlFQs6fjUD9QhYJ4A8fCZ8qsl2OOU7lZzfomXFtqQsq19apGnQCqSkgi8abz4Vf4LAFsqutMm/skjSDzVbwp/DsJS+26JJQoKKeYE+zt2rqIHGBU13FtrU8UrTId06dydSAZ4R2tflUtWDy0XhqcIp15PJJ7dyT7SRuZ+1R1HxmeuIWUhKSBxM8qOoJTK2jYdGghvCMJSgIQhlKtIFhKdSvfJO/fXnvO81U9inXie0pxSgeXaJEeFq1vSXpZjWMRii2v6NS+rKDBSApJTKR9XbcRXPMS+UqIUk7/KvViefto3OFzTrkAm31SBeD+RF6ocwxdgkE+/gL2+MVX4HOQ2Fi41ADbiDTPrIMmZ4mikGx9s1YdA8LGPRccbe8VUpdrVdBUtJfU+tQ1JEBJOkGdlTxiNqE3hhjloaz1BGBWf8AbHPkmkHFKdyl1R4PgW/hn8a0uZ4TDu4ZTIUE6llwK1hXaVuY4iLRamsJlGHTgVYTVJUor6yQO1EA6b9kAC0++oJql8yzTswPR4D1lB49r/CauulWKLOYvQN1RflPA3q1yXoky0+lxTyVpE9kQmZEb6jU/PejTOKxYfDqUJJBWiQSrtSdJkBMiOdNKUXL6Cxi0hWLw5GZv8P81VF/3Eiub+qSoXAg8f4q7Y5l7KsUcQFAa21NqGtPHTdPKw41lT6NkFzUMQjSFSBAJ06pgmd440mnJR5DNWXjmVFeJwpsG0tq1qt2R1quB8LWqdmeSp+iU06ohK4WpCQSlAVInSnlHwo+kmEZLbR0lREoFwRB1KvHGdREcjWeexDDZham06uBcUnxBE/CpXWCkVaOgM4dhaSetcIMHthUGLjUYEiedcuzjKlDM1CGi3GptzTCVdlPaIEkgSbVdYXH4Y9lCm54BLxE+4Kv5Vis0ZU5mKkBwoCQClQJISAkE6TNhveabSeWCcaR0bI+hSEqLmpkwhaRHWk3Bj2nPjVrk3RYIW2srZBkFSknSYtI9uTx8eVZPKs0+iKfWHXSm+oPwTJtGlVrTvzqezmQWlUOYjVEjS+F6u6L8KWU7eRowdYNJjMnxrrKw1iEhKJCG0Ib0qGo9lUm3Zjxmr3olkHqmH0qILyu0oiwH7trAA6tgKqui2ahpWlSnilQABcIOg8BbhFqs82xii24NWlYiDtEmJtyIH3qZTtYJzi06HMe6p1tK2z1biVkXSFAKA9lwe/ee8G9Y5LDycU66+ZUrVKeCUqA80dkD3377nAZz1oUpXtNKDTyYjXIsT3gQQRt4WqFm2J1IUlYkiYm3WIM8bwYg9xAooEcYKF3KzqCQr2gdJ/di/kJHlV3lfR9wMuuAEhTVgSYXcRPYB3vaorOF6shtW5TCFb+0CCR4TFHlWJxBbQQtkpUbJJcJABMAwYiBeBR1ZJK2UhfCJWT9GXQ8kqGmO1IMbSYJ6uwqNlmTvLUlakEalarFMgKUTvEgiSZqyczHFInstkm/ZdcAjlcGZpIz/FI/sFQNgnEcP7yOFQ3w9inn5IObZQ6txZTqGlwpIOg6oE65GiOPCZpea5I4FISA4uG0kyUFMGTCUlQIVPeRvUpPSZ1MlTDsG8hTajc8ZEXNGrpaohSg29rKQO02hQkTA7Jtubjuo7og86ohYvKVIwrbehxSllahtCYImQFHhyNzFWHRrLXGVlz2RIQqUmIPFRUq3DaabT05SQOs7JSNiyuIMTJA5ipf+WjChHWsi4JkLTsZvInfjWtegj3UzRN5uhTepC0OXAV1agqFGJkg2twPdWU9Jua9ThA6DCipLcfaBlRg9wSfOr153C4JkLdU3h0KJWQI7alXJTeTNuFc+6bdNGX1MudU4ppAnDNrTHXuqkdYpO/VIgCI7RMbTV4RdnMxjpf0hTh3EtNnUpDKVFU/WXwPIBJFqQcpC8vblSwpxXWLUkkqJS6vTp34eGxrPdKsseC2QuV4nEIStad1JJJhMDY7n8q2nQ/Lw20lGMcSlQSQG1NkhHbUrtFQgrubiwEd9Wm0ohinZUpyjEKEkPufvdWkz4mRJ4E8xQrouHydlSQUFvSdogD50K5LRbcYPN8oD2IxbcApgHyK7/GawPTXBoGMW2LBJj4AT8J99dQy9/Vj8Sgi6mEqI7+rTPxPxrlPTdf+f4i8w6pNjNga6YckpehesdD2hh1uqE2ASOF1ATzNY5TIClACBe1dNzZPV5cVGAexYTuVTFuQiubYgQ4fGqQFkMlRAmLDc8vGrXo8SsqCUrUSLaYEX3VOwqPg3YDiSCUuJ0kDjBkHvg3p/LMWcPOkwq6TJ8CJHd+JrMyNSMAlPtHx0j89/hVkjo+lYBDrkRNkp+POsk70kUqbhMnvPDujxpDeerBkLUPACOXE1JxfYtaNd/kwgf2qvehNEjo0k2Dh+4k1lv8onTusny/KljpI6LhRB5wPypXCQ6lE2CehqD/AGx/5Safc6IhCFFCkrUBICkhOog7TfTbu94rHo6ZYkfX/wClNLwfSPESpYVCSSVFUBMne+89yaG2QrZucswq+pbS42mQvWQNZUCCUge0Unfasb6UWkpQ3AuorvaT9JN/Orno903dexDbBOpBkEwZJAUqQDPGN6q/S6g6MOb7ub7+1yihFPxFYH8LGseylWYZb2R2g3qsATBG/O1r0nB5O2cbmYUkfRMOqRuIM8PcSKm4tiMzyoc0INLbajMM0CbD1V38KK+H6f8ARXyZP0d4cLxZBAUOpdMHb2Dv4VI6LZIkrwroJKnMSUFPAgcLXvTnooa1Y5Qv+od2/hirvoNh+3gbf/tufAK4+6n1G0/v3NDKMu3lep3ErClILTogJ46lEETwsK7VhMcHOubUdK23Cykm+odWHEzw1nSfHSa5c03D2PEROIQI5S4fzrZZ1gFKdxbbUpWrGYXSoCClRC77bDfzqd2/v2HawaLIWes6236xNp5p2J93zpeOwCHmlJUdK0g6VbwbcOImJHhVlhMIhjEtICiZSfO4M8+FUnTvEHCOtrFm3N4vCgeQ4ER5HemgnZNu2YTOOlxQy40vUH0q7ilNiFFB3v8AOoPQ3pFiHGH0pDenDt60ykGxVEG/a3mmOnmZhw6NCU6EXI3kyYnyo/Rw1qw2PgwQwP8AGox8KpqRTjkMZNSQ/wBGunLuJeDS2GlKgrSU9iNAKriY2FPYb0lKXiEsqZglYRKFq3J07HgbVS+ijDFWZJEX6pyygYu2d+69V+VM/wDyzSf9qQPJwUj0YN1XYK1ZJcm4xvpGQy6WXm3EwdwoKgTxSod21S3uneHZ0BRcgidRbSdQN5MQZ2NYL0ltEZg9vBMiRG8n5Vd+lDBHThClO2GbJjuQkSfhUvAg0vcfxZWzbnpVh9IcU+0UqnTqSY80qtHfS5RiQlQUyhkQdYUCHJVftH2SL2M1z3McKP0JhVAXJcm3+sMX/Cl9CsoDuW41arltSCAYj2VTYjel8CKVrsHxW2vc7Jj+hjbuOaxSdwhaVAkn6pCVIk9kieHdyqtyPIGHA260ykL64guKlSoQtQBlSiRsNqr/AEW5m67h+rccSstKKUdsa9BBSdSdwkHTBPPurUZXhy22lAMJK1LPeVLJSB3AR51a2mczOLB19OPSW3XVvrUoLKfbiSCBf7ImDAiOFbz1XEKBK1pxUo1DWACIM+0nflBtesP0ow7+ExbmKBiHSlWjcBYPMRcSJ5mrR/po00lKuoWGiAqUqSlRCrxCSLUdZSdbSmlWbLJbjrZKDgyY/emxuL6ORFCmHMep09Yl1zSq6ZKgQmLDbgIHuoVz59C/1L0YdLGcKIiFsrJ5ykC3vAFckQg4nGqKh7bpUbcCok7V2DFLjMnLCGGlrk7nWi3D3VzboTh5cU4RbYd1wSfDYV1RfLOauDWdNP8A8aqPtt/jb5Vyp43B3rq3TlwHLlDiXEfAn+dcoPCqQ4FfJJbUdwDykT+BpXXq7/M02l0DhPvI+VH60P3h/f8A5UTDqcT3Hz/lRnEDkfMf+NNjF97n3p/Cj9YHNfvAP41qDY6l0cv8J/7aV1w/pKabRiRxUPe2DRhYPFv7pHyFCg2OhwbwD4pH50biisypRPK1h3ACwFNspJsAhR8TJ+NLdQUQVJj3/wAzQDZedC8HONZvN1cP3Fc6sfS+0A3hiIuXNrcR37VTdHs8Th3Q4WyuxGnVG4I+z3/LlVj6QMxRiGGtKu2DqCTIhK0gnusoUm177C3iizzhkjMcnkWLSL/17qaZSf0lmX+6O8AOHwrPdCv9Pwqn8RCGlTK1HSAATAJNpsK1mBaDuY5kpCkwthbabyO1aZE9kSL7VttCmU9EpjGr/wD4OfIVrOguFlrAKMf6Y6OM+y57qheijKOpecdVoJCFISQvfUOCT4TJ7qndE8xLbmGwq0FvRiFPa19gyoOWAO6TIA5mlnl49ho4RSJwv0+PI2Ti2h7uurrOU5cjr8SsjZ8KnvSykD/Go1zXBuD1jHYcalOO4ltSYvOl3VcRy35V1HKFnrsWJBhxChAn2mwP+2p/f+IMngU67OIJjtAICeW+og8jv41R+krFJUG0blIKzPIkAfEcOdaTT9N2o7StR7khISB95Xzrm/pCxE4xRVdCUpBAF7eMDcge/hVIcidzm2be0tIVqm0m2/4VqPRQ3/m+Yg/sQOXFdZvH4fslRABKojjASInhwn31rPRnKWMxKRJ6ke/26tqZiwL4iF6KWpzYf7uf/rTVPlLf/wAy3/vqf8dXfonIObEBQMMKGobSEJBjun5VV5QyoZw0qDBxo0qP1oWZjnwpf3fQ3YR6VUn19yeJnaPKtP6SsGoFohUj1MEiNgAkW5XiqD0vA/pBcgCw28K2XpCwpI1GI9RMAHkpsk1L9sR18TKx9Cf0BgCdw5a/+uVNuNTslw4VgMzsbrTtYmEzemXCBkGCTF1KEGJ/tj5VYZXhiMBmaOOvwNkA0knl/foMvhRjuj+eqwLzLqPZclLo+2nXcHviLjkK7jiHim47SAZ7wOfeINefsU1OGaP7yh5n+Vdn6CZyrEYJtx32kHqlKP1tGyvHSRPeDVHlWSmqZF6f5Sl1hwtiS6gkfxITIj+uNZLpJhWPUMvGgdYW2woRuNHEbGtT0wzTqICdnE6gPsq7vlbnVV0pIXl+CII9ttIGmIIBSoX5KBF+VafCG0+Tma9SSQha0pBskLUAPATahVszloUJnifgoijpkxnydB6fPBlp55M63Uhu3K4/KD31gejy9LdrA3JmI8ee8+Vaf0ivlzCYbgVpBtzKUk1mWcMlCQFHSnnE+XuBB5UrWBYMGdZgpxhXLWIHGJUPkKyC2YG95/A/lWk0/RKV7RVYib7SmLcLceJqhzDDqShKoEEi8ybAj41TTxgE85IyqNKCdgT4UacRpEggeX4imTjpHaUT3XqpMkjDnjCfEgfDeldSkbqHuBPzioQxA4An3UvrFfZ8zWDZL7PAE+Jj5D8aMPxslI90/OaiAL5ge6aUGTxWfdahQbJSsQo7qMcpgeVN9YBe1EhAAUInUIuZi4NvKjfVOwA2tE7WtQG7EjAYJWIUG2pKiR3ceJ5b1oOkuQOtIbUQCAkAwbjuJO958xRdA3oxAJ8LjmYPw+darp68EtBA+tPkOHnVEltsk291HMkKVyHvP5CpOHxi0E6VaNQ0q0aklQO4J1bVHNCakVsl4bEJQoKTrQofWSoT5wD8aTmRS8QS4oKG6iFEnxOo3qPNETQoJosh6Tv4a6XEuwIT1hun+EmCPOuj+jvpIrE4h7UylCi2FKWlU6tJCUz4AnjXFNVbH0U5gW8xbA2cCmz70kj4pFK45szeDrr+IUMYfs9THgRK65j0uJL7pVqUlxCibRbZIAHI6RPKt6HCrMHUkkDYH/hkH3iPjXMcS+49iVFRKUoTE3vCjGkCJOvT5ilimpGVURc9yrQ0oplepSL+KZGkDxA8TV56O2EoZx5c/ZpSQBJAKVHVG5F9heq7Kn3FghWwIBVz0LAHgBCr848ajJzl9vEvOMqB6xcq06VkweR7R47b1Rry0DvZd+irA6cR1ilLhKVhRI0pBMBMWBkiqrKcEr9KhSylIaxIWdZMgFyZF9IkR5ipmb9OlIKgw4ZIABLWkgxeUnv4me6qbLszbLikKCUBaAOuIjQqQTYAg7RMbGlp3Zi19KEnMHEBsqKmxsAogQdp28RetD6Q8e20Ww4FAOYQoBtuS332FjVJh+iIddDreLDszMwYmTxVtJ2MVM6cOl4Mdbplv6wI0kfZIN5tvtx7qRrhDdyY64kZDgwNN3UAcf7c7GrvDYJPUZlBkKUTKTzbvtWbzzPsKMpRh0uNlwH9WgkhP0hVBKbC3I1m+jeOzAMuMYUKUh0ypWjVw0xrVZIit4blbF3JKhRzFoYRtkAuOKMKEeyOsSoaTF1ECBHOu64DDtpaQ2hHVt6RCSI0mPrDgd5764rlfRDEsOtuuOMNFtaVQtwE9kjgJrpbvS3WlSWGy64EGAgpUDsLlWnYnaDNNKO1UhJNzZjvSNnBcc0gQW9TabESefKTwjaK5+c+cSlKdSlISoK0qVI1A7j7Pu8a2fSHInghSlJWHAesko3Vub+yT7XyrEOZe4YCk6B3kAnxBg791CGVks6jwW2B6RMJQArVMnhO6id6FUacoVH6xPkr8qFWUCe46BnWJD+W4LEXISNCh+8AEkeaT51nl4NZhS1j2rbmBBkJSO6w+d6vOgKPWssew5iW3dSZ706o9+lQ95qVl+TpHaKQsgezqIAPAXPs8p51OWMAjwZ3EBbaE/V1QE2i0CD4zee6stisQpersnRp0yJAEHflPD+dbbOsViLKWhKUontX0mSkar9pX1REHjaqXOmBDsHUNRVNgDPGP63pooMmZhSOyJoJSKU5uPCkpTVCYsUsCkilzWCgxR0kGlVgh0oGkxU3K8GXHEpAJJOwoGNDkOCDCA66sJJuE8biRq5WvSc8zvrj9I43CRaAqRfjaCTvTWdY8LstSTF9IGo2HMCPjwqsexTcJly5Qd0HhAAkbyPKi3WAV3IKyN5BB2POimnlsmAYsdrR8KmYPo5iXY6thxU/ukDzMChQbK2iNbXBeinFr9vq2v4lhR8kT86v8u9ELY/XPqX3ITo/6iT8qFA3I5pgMrdfVpabW4eSElXy24V1z0f+jf1Zxt/EH6eCpLY2b4So8VAHwE8auspwjOAGhgoCSdRSpcqmIJCieQFtqTmPTxoLAw7a33zI0BCgQBHHTBTJEkGk3ZGdtEHCvqGKxBUpPZU4bwJkwke6VTxsKw4wylurUVaQFlRUfZCRYR32MeM1cKwuYOOBwYYpIOrUvQO0eISSIgzvPClPdGMS42EHDNthOxU7KQTckhIM3J32mjF5CYvNnCWZQDo6xQJ59pZSAOI38qoNZiYMTvFvPnXS09F1JRoXmDTSY7QbAJIvaSRe54caaxmV4QYbqPWnVJ1AjS2m5uQSCBYTG4qizyK2+xz9GYr2PaHJXaHx291NrckyAB3CfxJp7MMMGnCgK1CxBjSSCJuJMH30wXhMUaSFtjjK4UDJAm8EgxNxYirpjCaQlba5MKUFFCdW8QSqeY58ap2nkX1FUjgAI87/ACqzxOPUBICQW0wpNyRrgg7ATEbbTQdBRaZeFMiwbk9rUppBWJnZRFvdUnEZw6R2nV93aIA74FhWXVmDzjZV1gSRukQkxa6eZqL1S1rSDJPAGT7++00BjRqzJsEkrTO5vJ8Tv/QrX+jTMEuvLLY1JS2dVvtLRp3/AIVVzTM8OFrxDjfbQFDtBMJuQAYFkzBgV2D0TZB1OELywApyFJsfYAMG17yqO4CpyWDOWDV5y8E4Z4khH0St+zukjfavPTmPQNlTz0jx416D6YJCsvxHEFkn4Aix2O1cBfwadoFh/W1qMMCL2ICsyH2VedCrIYdAtA8hQqgTS+iXCFt91CwCFIC0xeFJMTeIss1skZaULUDB7xAuSq3gAAZ5k0KFRlyCyv6R4ScM6TukBINiZ1Im+8nabVz3FplCuA0n4wY+I8qOhTw4D2MuGSTHGrVropiSkqDcAbkqT/5TQoVQUreqPL5UAmhQoBFcY40Z8KFCikCxQT3VreizAaw7uKWFDqyE9nSZSswCJ4zYzzoUK044MpZJLj7T2lSMGXSblTi0CZngPfajTl7anNS8IwmYGkOugcp0pAGo+IHdR0KnGKTKOTlg1GBzrDMyGMKhJG9kp2H2oJPCnnuljpMhtsBI3IKikETa/KNhQoUzYqiiD/lHiVBX0igBG2lPCSbCe6qXH56Y+lcXewiSTIkRJIBiLn+VChSoZFTh+kgW6hDaFqVMaQQmeF1FW53NbfoVhf8A5NlJQEKDTyjfVq9gAzubybxR0KVoZvDNp01UW8EtSCUq1JEg3EngdxxrlGNUTJWpShYmSVbweJNvzoUKaKwLHgaDY5X7zyP9eVR8Ti0IHbIF9oPHvAo6FMgsyWbu68QFJMggXiNhymo6kfSb8KFCsIBKO0edS145ZQoE2MTYDVpsnUQJMUKFYxdZv0fQyrBp1Sl9KFFVzZShwgRAMR3d9aHo+22jNy0QVNFC0skgAjWNwBsICgBwnaioVhXwQsp6tvB5jh1m6VpULTMEpHvBjzNdJ9F+cdfhUwCOpbQ2Z2KgDBTEn2Rx40KFTkM+C/6RwcFiSdg0qePC/wCNcFWNrf1NFQpocCxGyg8PnQoUKqMf/9k="/>
          <p:cNvSpPr>
            <a:spLocks noChangeAspect="1" noChangeArrowheads="1"/>
          </p:cNvSpPr>
          <p:nvPr/>
        </p:nvSpPr>
        <p:spPr bwMode="auto">
          <a:xfrm>
            <a:off x="63500" y="-842963"/>
            <a:ext cx="2619375" cy="1743076"/>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00358" name="AutoShape 6" descr="data:image/jpg;base64,/9j/4AAQSkZJRgABAQAAAQABAAD/2wCEAAkGBhQSERUUExQWFBUWFx8XGRgYGBoYHRgcHBgaHBwaFxobHCYfGBkjGhwVHy8gIycpLCwsFx4xNTAqNScsLCkBCQoKDgwOGg8PGiwkHSQsLCwsLCksLCwsLCwpKSwsKSwsLCwpLCkpLCwpLCwsKSkpLCwpLCwpLCwsLCwsLCwsLP/AABEIALcBEwMBIgACEQEDEQH/xAAcAAAABwEBAAAAAAAAAAAAAAAAAQIDBAUGBwj/xABMEAABAwIEAgYGBgcDDAIDAAABAgMRACEEBRIxQVEGEyJhcZEHFDKBobEjQlKSwdEVM1NicuHwQ4KyFiQ0Y2R0g5OiwtLxJbM1RHP/xAAaAQADAQEBAQAAAAAAAAAAAAABAgMABAUG/8QALREAAgIBAwIEBAcBAAAAAAAAAAECESEDEjEEQRMiUWEycYHwBRQVQlKRocH/2gAMAwEAAhEDEQA/AMGaVFAijivoUjygqOj0UUU6QAUdFFHFUSFD1UsGkhNKApkgMOjBoAUemmoAeo8zR6vHzotNO4ZqVpBkyRty4x7qzpKwrLoNSyAkX2ngJuRwuduNJCjzPnSs4d0LTGnTASJkWI+J2O/E0kCufpdaOrFtepXW03B0w9Z5nzNH1iuZ8zRChFdtHOH1qvtHzNDr1faV5mkxRVtqNYfrCvtK+8fzoxiV/bV94/nTRpQFFRRrHPWV/bX94/nQ9bX9tf3lfnSEijAo7UCxwYtz7a4/iV+dD1tf21/fV+dNxSYrbUGx4Yxz7a/vq/Oj9cc/aL++r86aihFDajWO+vOftF/fV+dAY5z9o599X50zRgUrig2x79IO/tHPvq/Oh+kneDrn31fnTMUIpXFBsfOaPftXPvq/Oh+lHv2zv31fnUeKKKXavQ1skjNXv2zv/MX+dH+mHv2zv/MX+dRQKOg4r0NbJP6af/bO/wDMX+dCo2jvo6XYvQNsiFNClEUZFTHEAUIpQFHFMgCYoUoCjimQAhShRxR6adAABSgKMClRWMJ01Z5bglg9ZAhIKrmJEFPu495i1WHRzIdYLrg7AEgc+AjvKrDwJ4Ve4rBNoKEqWNK+04dQCQECTB2AktgXryes62r04fVnb0+hfnkY3Ospcd6tJACo1ASbwYCdtzFRlNRBsQoSCNiO63/qtVnOGQHUDXADJUlWqLpdATfY+1WYx4KsQ4yDp6wB1kclqTOkHgFGUkcZTyrj6TqXov2Z0a+itRe42KVFR8Bi+sQFCx2UORqUBX0sJqStHkOLTpjWmiNOFNJIqlgG6MUoChFMjAigBShR6aIBMURFLihFYwiKEUrRQigYTFA0qKEUrCJijilBNHppG6DQ2RRFFSepAupYTG/1j8LT4kU2p9IPYQV23N59wgR/eNefrdfo6fe/kdOn02pPsNpaJ2pbjQTEqAJ4b+XP3UfUYhZiNKZ42iBcECPxqU10TWqdSj4DbvmI7q8fW/FZv4cL+z0NPoYr4slacc2LFRn3D4G9CppyjDi0LMWlKQRIsYPG9Cub87rfyZf8tpeiK7TSiKUpNGEgAkmIFu8yAAPzNfSOSirZ4iTbpDZFGBS0jlfwvRaaZM1CdFCKcAoaadMAiKWEUpKNzypSkQkqvYgW7zFaWpGKtmUG3SEgU/hmCpSUjdRA8zRJR3ipDCi2rrFHSlEKUoJ16QTGrSN96TU1Yxg3Y0INySN1gGWwGQB7azN/qNA6QRysD/eoPqbGM0kJDaWTA2HaWkGI/h+NY/FZy2HWEKLy+wYUiJIKIEibcDeLE1X5jmWHQ+lKm3FKKCgFCwe1rgzLY5RYHavk223bPc2pdy+zx1C8UlKikILConaQ4hQ+VYzpY+Q6ytJhSWxpg7aVqAvPdNSOkPUoUlS2nEDTAAVftdoKMpSJAtbuqhzwNlLKkBSR1ZBmJkOKF/gPCqQYkkT8G+Bi3An2HCVJ941D4GKvAKyysCtl9hS1jtpS7cGyTzt9kcK2ysKNKY1FSklW0giEwBHcSSTYQK9vo+pjCG2T7nna+i5StEEpoiKklqJEXG/deL8r2poivXUrOKhgpowmndNXqejTamUlTqtS9J0pATE6TBUZJsobRXP1XWQ6aO6RbQ0Ja0tqM7BowKq89xysK+to9YrSbH6Mz7tFQR0qHHV70J/AiuFfi6avYzqfQVjcjREUIqjR0pRxVH/DV+C6cR0lb+0g+PWD86f9W0/4sX8jL+SLigBVc30haO+j3OKHzRTyc4aPEe51B+YFb9W0nymb8hqdmiXFGBUdOPQdtX/QfkuloxyOOoH+Cf8ACTTL8T0H3f8AQr6HVXYeNER/X8+FIVjEfaP3Vj5pok41s/XT7zHzqy6nR1F8SJPQ1IPKZd5flLFiUKUezckquqwmBa87napfqqgtQSiFElASVJSAACZI37UH3VcZE0FMNkkeyYvvZMHv41Zqy9alBYQdJIuQQPYWnciL6gfca+O1Kc5V95Pei3tRjsHlRV2AdKdKjIRpMwdW5vMb2ian5bgQIVPtITYGQBrXtOwgDhU97AhlbaesTJSUnSdZBIMzE/a+Hup1xtLY7IWsAXhIREajA1KUdyeFSnwxo3aZQ5tl4S8sI1BINgkkAWGw4UVaMZg2mxaQOMFx6b3vpIE+AoV0rUhRLw5nPWGiUuBKdRgcNhqBJiCdgdqXlqQsqkt6Nu0VJQuFC5iCREwna43pp1EtkSR2k3kgRCpBjeR8qr+lSuoS0GuyIA3JvAJJmvQ6vVl4jgjk6fTWxSLv1Y9fDSUkSdKSQCoQYOmAY3kxyqFgsItxAUlJUI3CTFhfeg3h+sSjcFQT2pkkBsHjafapWTvsYXBsuutuOl5ShZcQQqALmwtwqWn1k4cZ7FJ9PGXJNXlL3VgaCAXONjOkjy79rd9E3k7oIJTxG57+NPZ/k4BK2xEJSrSe1chZkk8gIisvlGZaipKU6p4upSYkxIi44U8evnTaXIr6WOLNI/hFFSypxMF7tAKgkdqNKZ2BI351KzXDSyrqClMKRpkgbWmZPEyagqyFDTjqlQ4GVyoaQAvczMbW228qYRneGcSh1bRQAoENmIWAqbwi4tYJB3rllrzlXoXjpxj8yb+i1lDQUtGsa+yXEpSm49k8dRveKk5llpcK0JUyfo0C7iRCgBJi4P1r8yaRlvSdhS4Xh0x7VkAFPAzM6vIe6kO5kwwRoY9YDywCqSko2ABgRpEnypXrzktrGWlFPcM/oxfrjYQ4gqDBUSVymdBAE6jPagx8KgZx0UdeDRDjcpSZUpwAqJcWqbTzFWuJyNBzBKJ062ioSASCSsaQYsAJv+NZv19SX20hK1GQlOnToAnTdOmCbHeayk+xmi46bZN1iMM2242TZPtzBCEg6iCQATq3qPiOh7isMhsLZChxLgj2538Kuv0Cl13Al4JPWuqlKUgJgNhQsNztN+FoqxyfGNYl95gYdKCyClSzCtRBUAUjTbad6XxGlg21NmczQJGMl11Ln0aUojSpCZGmZuDECw4TMCtLk+OaDY2CjNoSCZVAJUVCDdMDkIis+cgaOaNoVt6vrEx7QmNgLAxaqnCYJZxjiSZCVwkAQmYKto9me+i52ZRLfMsaEFxSjKTGoxOkmFCIUSq4Ak8SabipHpDyxDWDSQlIVLQJAAJlK5Md5FUmR4hKcM1rVGskCSbnURA8uFet0HUtp3/vscPVaKtUWqWCRIFh+Fa/LkpU0iCk/q5ghR3QOEweFVaMqaCiNKZCdigzqEn2p5CuRIz15KpDipmb37+O164Oo6t9cqaqjr0tFdK7TuzZ+kJGnGnTMQLjuWrfvFqosxgLHe22eH7FEz75qGnpO6oy44qYiQSLd447m/fU159YIJcJ1AGbGQRbccqRXFJBfmdjq8Gk4xaNIjrVCNIj2jtVbg8IghcgWaUfeAm9Txi3UrnUNczJSg34fVpv1hf7k6Y9gbcbiKO4LiQzgkFtagBZaRadiHDH/SPKlLyxvS2Y9rVNzwXHyqUMSopI0NwSCYChe8fX7zRB8wkFCSEzAlQ3Mn63MTWsXaRXMlR16ECQFdXx+2lBPxUajsZfOu6hpTqsf3kj/uq19b+kSso7SdIEK+wE6fq3sBTAcACoQe2nSe1zINuyOIT5ULNtIhwygjUHF+1p3P2QalNYR3UhIeVKwkiZ+t76PWnQEaVAatU2N4ju4AU+MUkONq7XYCRGkX0/3uQFCxsnV8pz5TeHZGrRLaLISlIkge/41FdzsFxZKlvAJhCSkqGpEqWoLvY2TeIjaKZw2XpKMERP0iFau/Q2lSZpeCwQGYuFQ7PVoN9pVdz3wb8hXDWX8jo7Ij5Nj3NKgEhxSCpcqWFDUqTpCuQgcuVT+jmMccCwogo0wLXJVqJPC3dUDo3h+qZ7YhRccME3KSDp+E1Y5Bg1JkHVsmClJVO8gVppU/U0btGdxeFLa1JIKiD7QIEzeYKSRvzoVeY3IXHHFKLaxJ/l9mhV09OssSpGUGYBqQpnrUm8lUAEA8iOZp7D5v1ikf5olwwEpSo87W7XtG1U2NxJWApoBYFjuY8atvR60tWOYSrSUiXIANtKEqAnbdSR7q6dfzajaZzaXlgrNeMiOGQHXUNIXcpQAtzTA2nUBMEc/GsZlefaU+rhht1LU6SrUIBN7arGfGusdI29bR4kXA5/1+VcNxStOJJBjUYPv/oUm1bXQYytqzV4nPnlkTh2OE3NwAQEm+0E0TubuKT/AKMyNJBB1K3+9tWTzTEPsoCwElKzCTE8AR4nhtT2Ul59BVIBkJA6sQSTEA398xuKjtdXg6LjdFtmbz7pVrMazqISpIE9wIPmZNOZXgg12uqC1b6lOgqPiSmfKs7isxfQyXNCAOsLc6QRqTE8d/helrzJ0YbrgEqE6SdIgKvsIB5WuLVnCTVBUopmnwzIDhWGxqVMAuiEySTHZ+dOPtFRB0JSf3Vj49m9ZjKMQ86lalGNPJCYnhNp3pOIzN5vFdSspQEq0mwvJ5wY38LUvhu/cbxFRfjNMQ1iUqQlLqw1pJWuQEa7RteZ3nep+BxrrSNKWmFXN1Ak3vv/AFwrL4o4hOISiE6w0VyQLojVzi0E8Demsmx2IxDoTOkGVdlCTAk89xam2yrAlxvJp8x6QYoKYUlplSkLPVgDSAdF52toEVbM57igJS3hkqIva4m5msbmRfCmtASrUC4hSkiwEpMxHA8RuNql4F5bhUhJ1LSY9mBIEkCRB48aDukFJWScwz/ENYxpwMNLeU0UwBI0SdgIvvfwq7RmjxAjDMJm5Bmb8D2pB3rE5ocQjENdlOvQopm3ZvIMGOB86s2HnSl0yIbkHs8U2gHefdFGV0qNGrdlj0zzdbuFUHWkaU6SNO4IkJvMxeuYtuS4nSFASIEzF+B8ZNbbpFhni2sJSVoVAECSCY4jcgg8Kg9FsgWXUh7Dr0xPaCkSZEXMCqacqhbJzj5kkdZcfAbUnSNyZnklSeXfXnpfhXd3830ktqSAlSjpUVQTANwkiIvw5iuYdEOhDuOxIaILaAnUtZGyR9kHdRMAVHpXzY+uuDJLNgKfw2O0ETdPLl4V33EeiXL2mwgN6lX1OLUokDhYEDUVEAADjXJfSB0N9RehElsmAbmDxTe8j312Wng5arI0paVugpukkDVHIX76DbMqUYMaVXg8/DlVJlyDqsAeYP8A6q0S2Ps8J2T+VTaosneR1GFIQqUkGRFjf+r0TiIQm0EnvmBv7qIJEbce6iUxayT8aAQljtAX4f0fhSwkSq+3eKfTlDljcDmVxHxmpjPR5RB1OgdwKzP4R+VK2kMotlUkdmZ+VOMoOpIneD8qkvZK6BsVceyqfgTPwo3MudaN1QoEJiyjxg+zESDxrWgU+51nCPIUy0Q1dKEgAuKIsnkIG4qzbZBg6EAkybE/4iZrN5DlodDRS6S4hCEqbBVuCJBCdu0Sb2tWmxDBZdCFlGkgaSFHUSJ1gpIgACDI764ZRk22uCtpY7kLNX9BbUVhCQokwEpEaTMwBwFR8NmTbt0uatImxJi54TaoGLfWpn6YISsKd9lWoaQleg+0q5EE1E6NiErv9Yb9yRPxJoSj5WykeaA/0pZCjDS1X30AT5maFKTlza5UUBRJMm97mhV1oRIPXrBzzozhljrEqkC4IvvAHv4ius9Fcj9TZDzo0uu6UpSd0p0okHkolKSeVhzql9EuULfSrGPlSkhZQykkkbyTBMQFWHfPKpHTnpSBmLTAP6sXnitV/lprscctnM5WtpoMXjTrI4fmK450ta9Xxp0yRqC08oJkeRt7q1PSDpMtLkpEgwARfuJ8osazWe4kvo1qEFEgE7qFGHoZrA7m8OYTCwQZdHuhKZnypzo871fVtqMy8Igg+0sEcZ4mswQSnTJAkKjhI4x4VoOj7TfrTcKSo9YCEjq+zB4R/VqnOO2NFoy3Ows0bnAEf7W4Pf2eNJVhSnLXGzE9cgeYPGlZwkHBETE4tyd7WT507mDaxlzoW6V/TIgkhUCO6YpbwvmNWX8iXlmKDOHebVcqVqERG476ruk2GK8yfKQOyQTelYLBshae02oyDEtk84jVI8qczVtRzHElt0tkciBIkWkxaY2vQvzX7GrBb41sfpI92CP/ANX86quiktdW4odktFNiJupRFie8VaYgn9JPXuMIoTM7NprL5ThEFtBLiEwTIPVdqDt2zPMWoR4/oz5NPi3QfVDw9Xct4LP4g050aAS5pIjW8tU22UiB8R8aeOHSp7AIEJBZUJEQO2ZNt+Jq3wWBQksKSpZKyAQb+0sAE3N4k7QBHOptXHA6dSyZvPkj1ppSTKUtuNT+9pUSPDtJE+MbVYNkBh9JB1LdcWCASCCQoX8Aam47oolK0KSo9mFOpCTKUqUETf2TKyTM+zNRkMsjE4hvWn6NlSkzsqFpVfUd9I+r9qadRxgVtWW+BbQtQMdniI5IPka1GAbbcCyWkdgwLcBzn+rVi+i2d9e+lsAgHUSoJgTpWbi29jHjW2yfOW3ZCSOQvMxwjf3VxyhKLLSkpITlaG3WytTSQoEiwiI/9VBwmLCmUPaAhUkHTa2qLXnb41a4VyWlPTCL3NgRBv3Dbz7qXlDaXnCArWgEkqHMAAgEd9qKU12FbjkU4wl1XZUrSEBYTqMhQcEFW8i3wrkXSnos8cUhKi66CeKVr6xUkx2fZGnSIru72lKAEwm4SPfVDnmN0qU22o9ZAUbx2eM3gRIPnXZG7OdS7UcexWA9XVocZCFCDp6iCJ2uEnv400w9BOkX5Bkj5ImJ51ss7xzanAtSk65AkSQYtvwibTTOEy0OOOqMaW0k2vPaITblPH30s1To6INNFK1nLwt9KB3NK/8ACnXM5d5veHVr5bRp+dWWBwIcKRBEqAnfiBtEmnncuAdWkQQF6ZBgT2bC24494NRtclqp0ZYOBIgIcHGzS7k87cz8aNOMJAPVuxY/q1x5xWmzPBNoccCZKUgJCjY6tSp+Om9Qs1wOg4YoJKVIJVGw20z3bgE/ZNPSZO2VAxn+reP/AAl2HlQGLvZt7w6tV/P31d4vKSMKl4FX60AAXBSJ1ar2uRz2qZlOQ+srUhNuyTbYWiwtMHhQdKvc1vLvgf8AR9mqGnXOsC25bspaNIMKuBfc2+PKrbpPhn3FtH2SdQS0sJ1L2lQgkTpMRPO160/Rvo+3hmUoSBrAOtyO0VAmbnYA7DlFQs6fjUD9QhYJ4A8fCZ8qsl2OOU7lZzfomXFtqQsq19apGnQCqSkgi8abz4Vf4LAFsqutMm/skjSDzVbwp/DsJS+26JJQoKKeYE+zt2rqIHGBU13FtrU8UrTId06dydSAZ4R2tflUtWDy0XhqcIp15PJJ7dyT7SRuZ+1R1HxmeuIWUhKSBxM8qOoJTK2jYdGghvCMJSgIQhlKtIFhKdSvfJO/fXnvO81U9inXie0pxSgeXaJEeFq1vSXpZjWMRii2v6NS+rKDBSApJTKR9XbcRXPMS+UqIUk7/KvViefto3OFzTrkAm31SBeD+RF6ocwxdgkE+/gL2+MVX4HOQ2Fi41ADbiDTPrIMmZ4mikGx9s1YdA8LGPRccbe8VUpdrVdBUtJfU+tQ1JEBJOkGdlTxiNqE3hhjloaz1BGBWf8AbHPkmkHFKdyl1R4PgW/hn8a0uZ4TDu4ZTIUE6llwK1hXaVuY4iLRamsJlGHTgVYTVJUor6yQO1EA6b9kAC0++oJql8yzTswPR4D1lB49r/CauulWKLOYvQN1RflPA3q1yXoky0+lxTyVpE9kQmZEb6jU/PejTOKxYfDqUJJBWiQSrtSdJkBMiOdNKUXL6Cxi0hWLw5GZv8P81VF/3Eiub+qSoXAg8f4q7Y5l7KsUcQFAa21NqGtPHTdPKw41lT6NkFzUMQjSFSBAJ06pgmd440mnJR5DNWXjmVFeJwpsG0tq1qt2R1quB8LWqdmeSp+iU06ohK4WpCQSlAVInSnlHwo+kmEZLbR0lREoFwRB1KvHGdREcjWeexDDZham06uBcUnxBE/CpXWCkVaOgM4dhaSetcIMHthUGLjUYEiedcuzjKlDM1CGi3GptzTCVdlPaIEkgSbVdYXH4Y9lCm54BLxE+4Kv5Vis0ZU5mKkBwoCQClQJISAkE6TNhveabSeWCcaR0bI+hSEqLmpkwhaRHWk3Bj2nPjVrk3RYIW2srZBkFSknSYtI9uTx8eVZPKs0+iKfWHXSm+oPwTJtGlVrTvzqezmQWlUOYjVEjS+F6u6L8KWU7eRowdYNJjMnxrrKw1iEhKJCG0Ib0qGo9lUm3Zjxmr3olkHqmH0qILyu0oiwH7trAA6tgKqui2ahpWlSnilQABcIOg8BbhFqs82xii24NWlYiDtEmJtyIH3qZTtYJzi06HMe6p1tK2z1biVkXSFAKA9lwe/ee8G9Y5LDycU66+ZUrVKeCUqA80dkD3377nAZz1oUpXtNKDTyYjXIsT3gQQRt4WqFm2J1IUlYkiYm3WIM8bwYg9xAooEcYKF3KzqCQr2gdJ/di/kJHlV3lfR9wMuuAEhTVgSYXcRPYB3vaorOF6shtW5TCFb+0CCR4TFHlWJxBbQQtkpUbJJcJABMAwYiBeBR1ZJK2UhfCJWT9GXQ8kqGmO1IMbSYJ6uwqNlmTvLUlakEalarFMgKUTvEgiSZqyczHFInstkm/ZdcAjlcGZpIz/FI/sFQNgnEcP7yOFQ3w9inn5IObZQ6txZTqGlwpIOg6oE65GiOPCZpea5I4FISA4uG0kyUFMGTCUlQIVPeRvUpPSZ1MlTDsG8hTajc8ZEXNGrpaohSg29rKQO02hQkTA7Jtubjuo7og86ohYvKVIwrbehxSllahtCYImQFHhyNzFWHRrLXGVlz2RIQqUmIPFRUq3DaabT05SQOs7JSNiyuIMTJA5ipf+WjChHWsi4JkLTsZvInfjWtegj3UzRN5uhTepC0OXAV1agqFGJkg2twPdWU9Jua9ThA6DCipLcfaBlRg9wSfOr153C4JkLdU3h0KJWQI7alXJTeTNuFc+6bdNGX1MudU4ppAnDNrTHXuqkdYpO/VIgCI7RMbTV4RdnMxjpf0hTh3EtNnUpDKVFU/WXwPIBJFqQcpC8vblSwpxXWLUkkqJS6vTp34eGxrPdKsseC2QuV4nEIStad1JJJhMDY7n8q2nQ/Lw20lGMcSlQSQG1NkhHbUrtFQgrubiwEd9Wm0ohinZUpyjEKEkPufvdWkz4mRJ4E8xQrouHydlSQUFvSdogD50K5LRbcYPN8oD2IxbcApgHyK7/GawPTXBoGMW2LBJj4AT8J99dQy9/Vj8Sgi6mEqI7+rTPxPxrlPTdf+f4i8w6pNjNga6YckpehesdD2hh1uqE2ASOF1ATzNY5TIClACBe1dNzZPV5cVGAexYTuVTFuQiubYgQ4fGqQFkMlRAmLDc8vGrXo8SsqCUrUSLaYEX3VOwqPg3YDiSCUuJ0kDjBkHvg3p/LMWcPOkwq6TJ8CJHd+JrMyNSMAlPtHx0j89/hVkjo+lYBDrkRNkp+POsk70kUqbhMnvPDujxpDeerBkLUPACOXE1JxfYtaNd/kwgf2qvehNEjo0k2Dh+4k1lv8onTusny/KljpI6LhRB5wPypXCQ6lE2CehqD/AGx/5Safc6IhCFFCkrUBICkhOog7TfTbu94rHo6ZYkfX/wClNLwfSPESpYVCSSVFUBMne+89yaG2QrZucswq+pbS42mQvWQNZUCCUge0Unfasb6UWkpQ3AuorvaT9JN/Orno903dexDbBOpBkEwZJAUqQDPGN6q/S6g6MOb7ub7+1yihFPxFYH8LGseylWYZb2R2g3qsATBG/O1r0nB5O2cbmYUkfRMOqRuIM8PcSKm4tiMzyoc0INLbajMM0CbD1V38KK+H6f8ARXyZP0d4cLxZBAUOpdMHb2Dv4VI6LZIkrwroJKnMSUFPAgcLXvTnooa1Y5Qv+od2/hirvoNh+3gbf/tufAK4+6n1G0/v3NDKMu3lep3ErClILTogJ46lEETwsK7VhMcHOubUdK23Cykm+odWHEzw1nSfHSa5c03D2PEROIQI5S4fzrZZ1gFKdxbbUpWrGYXSoCClRC77bDfzqd2/v2HawaLIWes6236xNp5p2J93zpeOwCHmlJUdK0g6VbwbcOImJHhVlhMIhjEtICiZSfO4M8+FUnTvEHCOtrFm3N4vCgeQ4ER5HemgnZNu2YTOOlxQy40vUH0q7ilNiFFB3v8AOoPQ3pFiHGH0pDenDt60ykGxVEG/a3mmOnmZhw6NCU6EXI3kyYnyo/Rw1qw2PgwQwP8AGox8KpqRTjkMZNSQ/wBGunLuJeDS2GlKgrSU9iNAKriY2FPYb0lKXiEsqZglYRKFq3J07HgbVS+ijDFWZJEX6pyygYu2d+69V+VM/wDyzSf9qQPJwUj0YN1XYK1ZJcm4xvpGQy6WXm3EwdwoKgTxSod21S3uneHZ0BRcgidRbSdQN5MQZ2NYL0ltEZg9vBMiRG8n5Vd+lDBHThClO2GbJjuQkSfhUvAg0vcfxZWzbnpVh9IcU+0UqnTqSY80qtHfS5RiQlQUyhkQdYUCHJVftH2SL2M1z3McKP0JhVAXJcm3+sMX/Cl9CsoDuW41arltSCAYj2VTYjel8CKVrsHxW2vc7Jj+hjbuOaxSdwhaVAkn6pCVIk9kieHdyqtyPIGHA260ykL64guKlSoQtQBlSiRsNqr/AEW5m67h+rccSstKKUdsa9BBSdSdwkHTBPPurUZXhy22lAMJK1LPeVLJSB3AR51a2mczOLB19OPSW3XVvrUoLKfbiSCBf7ImDAiOFbz1XEKBK1pxUo1DWACIM+0nflBtesP0ow7+ExbmKBiHSlWjcBYPMRcSJ5mrR/po00lKuoWGiAqUqSlRCrxCSLUdZSdbSmlWbLJbjrZKDgyY/emxuL6ORFCmHMep09Yl1zSq6ZKgQmLDbgIHuoVz59C/1L0YdLGcKIiFsrJ5ykC3vAFckQg4nGqKh7bpUbcCok7V2DFLjMnLCGGlrk7nWi3D3VzboTh5cU4RbYd1wSfDYV1RfLOauDWdNP8A8aqPtt/jb5Vyp43B3rq3TlwHLlDiXEfAn+dcoPCqQ4FfJJbUdwDykT+BpXXq7/M02l0DhPvI+VH60P3h/f8A5UTDqcT3Hz/lRnEDkfMf+NNjF97n3p/Cj9YHNfvAP41qDY6l0cv8J/7aV1w/pKabRiRxUPe2DRhYPFv7pHyFCg2OhwbwD4pH50biisypRPK1h3ACwFNspJsAhR8TJ+NLdQUQVJj3/wAzQDZedC8HONZvN1cP3Fc6sfS+0A3hiIuXNrcR37VTdHs8Th3Q4WyuxGnVG4I+z3/LlVj6QMxRiGGtKu2DqCTIhK0gnusoUm177C3iizzhkjMcnkWLSL/17qaZSf0lmX+6O8AOHwrPdCv9Pwqn8RCGlTK1HSAATAJNpsK1mBaDuY5kpCkwthbabyO1aZE9kSL7VttCmU9EpjGr/wD4OfIVrOguFlrAKMf6Y6OM+y57qheijKOpecdVoJCFISQvfUOCT4TJ7qndE8xLbmGwq0FvRiFPa19gyoOWAO6TIA5mlnl49ho4RSJwv0+PI2Ti2h7uurrOU5cjr8SsjZ8KnvSykD/Go1zXBuD1jHYcalOO4ltSYvOl3VcRy35V1HKFnrsWJBhxChAn2mwP+2p/f+IMngU67OIJjtAICeW+og8jv41R+krFJUG0blIKzPIkAfEcOdaTT9N2o7StR7khISB95Xzrm/pCxE4xRVdCUpBAF7eMDcge/hVIcidzm2be0tIVqm0m2/4VqPRQ3/m+Yg/sQOXFdZvH4fslRABKojjASInhwn31rPRnKWMxKRJ6ke/26tqZiwL4iF6KWpzYf7uf/rTVPlLf/wAy3/vqf8dXfonIObEBQMMKGobSEJBjun5VV5QyoZw0qDBxo0qP1oWZjnwpf3fQ3YR6VUn19yeJnaPKtP6SsGoFohUj1MEiNgAkW5XiqD0vA/pBcgCw28K2XpCwpI1GI9RMAHkpsk1L9sR18TKx9Cf0BgCdw5a/+uVNuNTslw4VgMzsbrTtYmEzemXCBkGCTF1KEGJ/tj5VYZXhiMBmaOOvwNkA0knl/foMvhRjuj+eqwLzLqPZclLo+2nXcHviLjkK7jiHim47SAZ7wOfeINefsU1OGaP7yh5n+Vdn6CZyrEYJtx32kHqlKP1tGyvHSRPeDVHlWSmqZF6f5Sl1hwtiS6gkfxITIj+uNZLpJhWPUMvGgdYW2woRuNHEbGtT0wzTqICdnE6gPsq7vlbnVV0pIXl+CII9ttIGmIIBSoX5KBF+VafCG0+Tma9SSQha0pBskLUAPATahVszloUJnifgoijpkxnydB6fPBlp55M63Uhu3K4/KD31gejy9LdrA3JmI8ee8+Vaf0ivlzCYbgVpBtzKUk1mWcMlCQFHSnnE+XuBB5UrWBYMGdZgpxhXLWIHGJUPkKyC2YG95/A/lWk0/RKV7RVYib7SmLcLceJqhzDDqShKoEEi8ybAj41TTxgE85IyqNKCdgT4UacRpEggeX4imTjpHaUT3XqpMkjDnjCfEgfDeldSkbqHuBPzioQxA4An3UvrFfZ8zWDZL7PAE+Jj5D8aMPxslI90/OaiAL5ge6aUGTxWfdahQbJSsQo7qMcpgeVN9YBe1EhAAUInUIuZi4NvKjfVOwA2tE7WtQG7EjAYJWIUG2pKiR3ceJ5b1oOkuQOtIbUQCAkAwbjuJO958xRdA3oxAJ8LjmYPw+darp68EtBA+tPkOHnVEltsk291HMkKVyHvP5CpOHxi0E6VaNQ0q0aklQO4J1bVHNCakVsl4bEJQoKTrQofWSoT5wD8aTmRS8QS4oKG6iFEnxOo3qPNETQoJosh6Tv4a6XEuwIT1hun+EmCPOuj+jvpIrE4h7UylCi2FKWlU6tJCUz4AnjXFNVbH0U5gW8xbA2cCmz70kj4pFK45szeDrr+IUMYfs9THgRK65j0uJL7pVqUlxCibRbZIAHI6RPKt6HCrMHUkkDYH/hkH3iPjXMcS+49iVFRKUoTE3vCjGkCJOvT5ilimpGVURc9yrQ0oplepSL+KZGkDxA8TV56O2EoZx5c/ZpSQBJAKVHVG5F9heq7Kn3FghWwIBVz0LAHgBCr848ajJzl9vEvOMqB6xcq06VkweR7R47b1Rry0DvZd+irA6cR1ilLhKVhRI0pBMBMWBkiqrKcEr9KhSylIaxIWdZMgFyZF9IkR5ipmb9OlIKgw4ZIABLWkgxeUnv4me6qbLszbLikKCUBaAOuIjQqQTYAg7RMbGlp3Zi19KEnMHEBsqKmxsAogQdp28RetD6Q8e20Ww4FAOYQoBtuS332FjVJh+iIddDreLDszMwYmTxVtJ2MVM6cOl4Mdbplv6wI0kfZIN5tvtx7qRrhDdyY64kZDgwNN3UAcf7c7GrvDYJPUZlBkKUTKTzbvtWbzzPsKMpRh0uNlwH9WgkhP0hVBKbC3I1m+jeOzAMuMYUKUh0ypWjVw0xrVZIit4blbF3JKhRzFoYRtkAuOKMKEeyOsSoaTF1ECBHOu64DDtpaQ2hHVt6RCSI0mPrDgd5764rlfRDEsOtuuOMNFtaVQtwE9kjgJrpbvS3WlSWGy64EGAgpUDsLlWnYnaDNNKO1UhJNzZjvSNnBcc0gQW9TabESefKTwjaK5+c+cSlKdSlISoK0qVI1A7j7Pu8a2fSHInghSlJWHAesko3Vub+yT7XyrEOZe4YCk6B3kAnxBg791CGVks6jwW2B6RMJQArVMnhO6id6FUacoVH6xPkr8qFWUCe46BnWJD+W4LEXISNCh+8AEkeaT51nl4NZhS1j2rbmBBkJSO6w+d6vOgKPWssew5iW3dSZ706o9+lQ95qVl+TpHaKQsgezqIAPAXPs8p51OWMAjwZ3EBbaE/V1QE2i0CD4zee6stisQpersnRp0yJAEHflPD+dbbOsViLKWhKUontX0mSkar9pX1REHjaqXOmBDsHUNRVNgDPGP63pooMmZhSOyJoJSKU5uPCkpTVCYsUsCkilzWCgxR0kGlVgh0oGkxU3K8GXHEpAJJOwoGNDkOCDCA66sJJuE8biRq5WvSc8zvrj9I43CRaAqRfjaCTvTWdY8LstSTF9IGo2HMCPjwqsexTcJly5Qd0HhAAkbyPKi3WAV3IKyN5BB2POimnlsmAYsdrR8KmYPo5iXY6thxU/ukDzMChQbK2iNbXBeinFr9vq2v4lhR8kT86v8u9ELY/XPqX3ITo/6iT8qFA3I5pgMrdfVpabW4eSElXy24V1z0f+jf1Zxt/EH6eCpLY2b4So8VAHwE8auspwjOAGhgoCSdRSpcqmIJCieQFtqTmPTxoLAw7a33zI0BCgQBHHTBTJEkGk3ZGdtEHCvqGKxBUpPZU4bwJkwke6VTxsKw4wylurUVaQFlRUfZCRYR32MeM1cKwuYOOBwYYpIOrUvQO0eISSIgzvPClPdGMS42EHDNthOxU7KQTckhIM3J32mjF5CYvNnCWZQDo6xQJ59pZSAOI38qoNZiYMTvFvPnXS09F1JRoXmDTSY7QbAJIvaSRe54caaxmV4QYbqPWnVJ1AjS2m5uQSCBYTG4qizyK2+xz9GYr2PaHJXaHx291NrckyAB3CfxJp7MMMGnCgK1CxBjSSCJuJMH30wXhMUaSFtjjK4UDJAm8EgxNxYirpjCaQlba5MKUFFCdW8QSqeY58ap2nkX1FUjgAI87/ACqzxOPUBICQW0wpNyRrgg7ATEbbTQdBRaZeFMiwbk9rUppBWJnZRFvdUnEZw6R2nV93aIA74FhWXVmDzjZV1gSRukQkxa6eZqL1S1rSDJPAGT7++00BjRqzJsEkrTO5vJ8Tv/QrX+jTMEuvLLY1JS2dVvtLRp3/AIVVzTM8OFrxDjfbQFDtBMJuQAYFkzBgV2D0TZB1OELywApyFJsfYAMG17yqO4CpyWDOWDV5y8E4Z4khH0St+zukjfavPTmPQNlTz0jx416D6YJCsvxHEFkn4Aix2O1cBfwadoFh/W1qMMCL2ICsyH2VedCrIYdAtA8hQqgTS+iXCFt91CwCFIC0xeFJMTeIss1skZaULUDB7xAuSq3gAAZ5k0KFRlyCyv6R4ScM6TukBINiZ1Im+8nabVz3FplCuA0n4wY+I8qOhTw4D2MuGSTHGrVropiSkqDcAbkqT/5TQoVQUreqPL5UAmhQoBFcY40Z8KFCikCxQT3VreizAaw7uKWFDqyE9nSZSswCJ4zYzzoUK044MpZJLj7T2lSMGXSblTi0CZngPfajTl7anNS8IwmYGkOugcp0pAGo+IHdR0KnGKTKOTlg1GBzrDMyGMKhJG9kp2H2oJPCnnuljpMhtsBI3IKikETa/KNhQoUzYqiiD/lHiVBX0igBG2lPCSbCe6qXH56Y+lcXewiSTIkRJIBiLn+VChSoZFTh+kgW6hDaFqVMaQQmeF1FW53NbfoVhf8A5NlJQEKDTyjfVq9gAzubybxR0KVoZvDNp01UW8EtSCUq1JEg3EngdxxrlGNUTJWpShYmSVbweJNvzoUKaKwLHgaDY5X7zyP9eVR8Ti0IHbIF9oPHvAo6FMgsyWbu68QFJMggXiNhymo6kfSb8KFCsIBKO0edS145ZQoE2MTYDVpsnUQJMUKFYxdZv0fQyrBp1Sl9KFFVzZShwgRAMR3d9aHo+22jNy0QVNFC0skgAjWNwBsICgBwnaioVhXwQsp6tvB5jh1m6VpULTMEpHvBjzNdJ9F+cdfhUwCOpbQ2Z2KgDBTEn2Rx40KFTkM+C/6RwcFiSdg0qePC/wCNcFWNrf1NFQpocCxGyg8PnQoUKqMf/9k="/>
          <p:cNvSpPr>
            <a:spLocks noChangeAspect="1" noChangeArrowheads="1"/>
          </p:cNvSpPr>
          <p:nvPr/>
        </p:nvSpPr>
        <p:spPr bwMode="auto">
          <a:xfrm>
            <a:off x="63500" y="-842963"/>
            <a:ext cx="2619375" cy="1743076"/>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00360" name="AutoShape 8" descr="data:image/jpg;base64,/9j/4AAQSkZJRgABAQAAAQABAAD/2wCEAAkGBhQSERUUExQWFBUWFx8XGRgYGBoYHRgcHBgaHBwaFxobHCYfGBkjGhwVHy8gIycpLCwsFx4xNTAqNScsLCkBCQoKDgwOGg8PGiwkHSQsLCwsLCksLCwsLCwpKSwsKSwsLCwpLCkpLCwpLCwsKSkpLCwpLCwpLCwsLCwsLCwsLP/AABEIALcBEwMBIgACEQEDEQH/xAAcAAAABwEBAAAAAAAAAAAAAAAAAQIDBAUGBwj/xABMEAABAwIEAgYGBgcDDAIDAAABAgMRACEEBRIxQVEGEyJhcZEHFDKBobEjQlKSwdEVM1NicuHwQ4KyFiQ0Y2R0g5OiwtLxJbM1RHP/xAAaAQADAQEBAQAAAAAAAAAAAAABAgMABAUG/8QALREAAgIBAwIEBAcBAAAAAAAAAAECESEDEjEEQRMiUWEycYHwBRQVQlKRocH/2gAMAwEAAhEDEQA/AMGaVFAijivoUjygqOj0UUU6QAUdFFHFUSFD1UsGkhNKApkgMOjBoAUemmoAeo8zR6vHzotNO4ZqVpBkyRty4x7qzpKwrLoNSyAkX2ngJuRwuduNJCjzPnSs4d0LTGnTASJkWI+J2O/E0kCufpdaOrFtepXW03B0w9Z5nzNH1iuZ8zRChFdtHOH1qvtHzNDr1faV5mkxRVtqNYfrCvtK+8fzoxiV/bV94/nTRpQFFRRrHPWV/bX94/nQ9bX9tf3lfnSEijAo7UCxwYtz7a4/iV+dD1tf21/fV+dNxSYrbUGx4Yxz7a/vq/Oj9cc/aL++r86aihFDajWO+vOftF/fV+dAY5z9o599X50zRgUrig2x79IO/tHPvq/Oh+kneDrn31fnTMUIpXFBsfOaPftXPvq/Oh+lHv2zv31fnUeKKKXavQ1skjNXv2zv/MX+dH+mHv2zv/MX+dRQKOg4r0NbJP6af/bO/wDMX+dCo2jvo6XYvQNsiFNClEUZFTHEAUIpQFHFMgCYoUoCjimQAhShRxR6adAABSgKMClRWMJ01Z5bglg9ZAhIKrmJEFPu495i1WHRzIdYLrg7AEgc+AjvKrDwJ4Ve4rBNoKEqWNK+04dQCQECTB2AktgXryes62r04fVnb0+hfnkY3Ospcd6tJACo1ASbwYCdtzFRlNRBsQoSCNiO63/qtVnOGQHUDXADJUlWqLpdATfY+1WYx4KsQ4yDp6wB1kclqTOkHgFGUkcZTyrj6TqXov2Z0a+itRe42KVFR8Bi+sQFCx2UORqUBX0sJqStHkOLTpjWmiNOFNJIqlgG6MUoChFMjAigBShR6aIBMURFLihFYwiKEUrRQigYTFA0qKEUrCJijilBNHppG6DQ2RRFFSepAupYTG/1j8LT4kU2p9IPYQV23N59wgR/eNefrdfo6fe/kdOn02pPsNpaJ2pbjQTEqAJ4b+XP3UfUYhZiNKZ42iBcECPxqU10TWqdSj4DbvmI7q8fW/FZv4cL+z0NPoYr4slacc2LFRn3D4G9CppyjDi0LMWlKQRIsYPG9Cub87rfyZf8tpeiK7TSiKUpNGEgAkmIFu8yAAPzNfSOSirZ4iTbpDZFGBS0jlfwvRaaZM1CdFCKcAoaadMAiKWEUpKNzypSkQkqvYgW7zFaWpGKtmUG3SEgU/hmCpSUjdRA8zRJR3ipDCi2rrFHSlEKUoJ16QTGrSN96TU1Yxg3Y0INySN1gGWwGQB7azN/qNA6QRysD/eoPqbGM0kJDaWTA2HaWkGI/h+NY/FZy2HWEKLy+wYUiJIKIEibcDeLE1X5jmWHQ+lKm3FKKCgFCwe1rgzLY5RYHavk223bPc2pdy+zx1C8UlKikILConaQ4hQ+VYzpY+Q6ytJhSWxpg7aVqAvPdNSOkPUoUlS2nEDTAAVftdoKMpSJAtbuqhzwNlLKkBSR1ZBmJkOKF/gPCqQYkkT8G+Bi3An2HCVJ941D4GKvAKyysCtl9hS1jtpS7cGyTzt9kcK2ysKNKY1FSklW0giEwBHcSSTYQK9vo+pjCG2T7nna+i5StEEpoiKklqJEXG/deL8r2poivXUrOKhgpowmndNXqejTamUlTqtS9J0pATE6TBUZJsobRXP1XWQ6aO6RbQ0Ja0tqM7BowKq89xysK+to9YrSbH6Mz7tFQR0qHHV70J/AiuFfi6avYzqfQVjcjREUIqjR0pRxVH/DV+C6cR0lb+0g+PWD86f9W0/4sX8jL+SLigBVc30haO+j3OKHzRTyc4aPEe51B+YFb9W0nymb8hqdmiXFGBUdOPQdtX/QfkuloxyOOoH+Cf8ACTTL8T0H3f8AQr6HVXYeNER/X8+FIVjEfaP3Vj5pok41s/XT7zHzqy6nR1F8SJPQ1IPKZd5flLFiUKUezckquqwmBa87napfqqgtQSiFElASVJSAACZI37UH3VcZE0FMNkkeyYvvZMHv41Zqy9alBYQdJIuQQPYWnciL6gfca+O1Kc5V95Pei3tRjsHlRV2AdKdKjIRpMwdW5vMb2ian5bgQIVPtITYGQBrXtOwgDhU97AhlbaesTJSUnSdZBIMzE/a+Hup1xtLY7IWsAXhIREajA1KUdyeFSnwxo3aZQ5tl4S8sI1BINgkkAWGw4UVaMZg2mxaQOMFx6b3vpIE+AoV0rUhRLw5nPWGiUuBKdRgcNhqBJiCdgdqXlqQsqkt6Nu0VJQuFC5iCREwna43pp1EtkSR2k3kgRCpBjeR8qr+lSuoS0GuyIA3JvAJJmvQ6vVl4jgjk6fTWxSLv1Y9fDSUkSdKSQCoQYOmAY3kxyqFgsItxAUlJUI3CTFhfeg3h+sSjcFQT2pkkBsHjafapWTvsYXBsuutuOl5ShZcQQqALmwtwqWn1k4cZ7FJ9PGXJNXlL3VgaCAXONjOkjy79rd9E3k7oIJTxG57+NPZ/k4BK2xEJSrSe1chZkk8gIisvlGZaipKU6p4upSYkxIi44U8evnTaXIr6WOLNI/hFFSypxMF7tAKgkdqNKZ2BI351KzXDSyrqClMKRpkgbWmZPEyagqyFDTjqlQ4GVyoaQAvczMbW228qYRneGcSh1bRQAoENmIWAqbwi4tYJB3rllrzlXoXjpxj8yb+i1lDQUtGsa+yXEpSm49k8dRveKk5llpcK0JUyfo0C7iRCgBJi4P1r8yaRlvSdhS4Xh0x7VkAFPAzM6vIe6kO5kwwRoY9YDywCqSko2ABgRpEnypXrzktrGWlFPcM/oxfrjYQ4gqDBUSVymdBAE6jPagx8KgZx0UdeDRDjcpSZUpwAqJcWqbTzFWuJyNBzBKJ062ioSASCSsaQYsAJv+NZv19SX20hK1GQlOnToAnTdOmCbHeayk+xmi46bZN1iMM2242TZPtzBCEg6iCQATq3qPiOh7isMhsLZChxLgj2538Kuv0Cl13Al4JPWuqlKUgJgNhQsNztN+FoqxyfGNYl95gYdKCyClSzCtRBUAUjTbad6XxGlg21NmczQJGMl11Ln0aUojSpCZGmZuDECw4TMCtLk+OaDY2CjNoSCZVAJUVCDdMDkIis+cgaOaNoVt6vrEx7QmNgLAxaqnCYJZxjiSZCVwkAQmYKto9me+i52ZRLfMsaEFxSjKTGoxOkmFCIUSq4Ak8SabipHpDyxDWDSQlIVLQJAAJlK5Md5FUmR4hKcM1rVGskCSbnURA8uFet0HUtp3/vscPVaKtUWqWCRIFh+Fa/LkpU0iCk/q5ghR3QOEweFVaMqaCiNKZCdigzqEn2p5CuRIz15KpDipmb37+O164Oo6t9cqaqjr0tFdK7TuzZ+kJGnGnTMQLjuWrfvFqosxgLHe22eH7FEz75qGnpO6oy44qYiQSLd447m/fU159YIJcJ1AGbGQRbccqRXFJBfmdjq8Gk4xaNIjrVCNIj2jtVbg8IghcgWaUfeAm9Txi3UrnUNczJSg34fVpv1hf7k6Y9gbcbiKO4LiQzgkFtagBZaRadiHDH/SPKlLyxvS2Y9rVNzwXHyqUMSopI0NwSCYChe8fX7zRB8wkFCSEzAlQ3Mn63MTWsXaRXMlR16ECQFdXx+2lBPxUajsZfOu6hpTqsf3kj/uq19b+kSso7SdIEK+wE6fq3sBTAcACoQe2nSe1zINuyOIT5ULNtIhwygjUHF+1p3P2QalNYR3UhIeVKwkiZ+t76PWnQEaVAatU2N4ju4AU+MUkONq7XYCRGkX0/3uQFCxsnV8pz5TeHZGrRLaLISlIkge/41FdzsFxZKlvAJhCSkqGpEqWoLvY2TeIjaKZw2XpKMERP0iFau/Q2lSZpeCwQGYuFQ7PVoN9pVdz3wb8hXDWX8jo7Ij5Nj3NKgEhxSCpcqWFDUqTpCuQgcuVT+jmMccCwogo0wLXJVqJPC3dUDo3h+qZ7YhRccME3KSDp+E1Y5Bg1JkHVsmClJVO8gVppU/U0btGdxeFLa1JIKiD7QIEzeYKSRvzoVeY3IXHHFKLaxJ/l9mhV09OssSpGUGYBqQpnrUm8lUAEA8iOZp7D5v1ikf5olwwEpSo87W7XtG1U2NxJWApoBYFjuY8atvR60tWOYSrSUiXIANtKEqAnbdSR7q6dfzajaZzaXlgrNeMiOGQHXUNIXcpQAtzTA2nUBMEc/GsZlefaU+rhht1LU6SrUIBN7arGfGusdI29bR4kXA5/1+VcNxStOJJBjUYPv/oUm1bXQYytqzV4nPnlkTh2OE3NwAQEm+0E0TubuKT/AKMyNJBB1K3+9tWTzTEPsoCwElKzCTE8AR4nhtT2Ul59BVIBkJA6sQSTEA398xuKjtdXg6LjdFtmbz7pVrMazqISpIE9wIPmZNOZXgg12uqC1b6lOgqPiSmfKs7isxfQyXNCAOsLc6QRqTE8d/helrzJ0YbrgEqE6SdIgKvsIB5WuLVnCTVBUopmnwzIDhWGxqVMAuiEySTHZ+dOPtFRB0JSf3Vj49m9ZjKMQ86lalGNPJCYnhNp3pOIzN5vFdSspQEq0mwvJ5wY38LUvhu/cbxFRfjNMQ1iUqQlLqw1pJWuQEa7RteZ3nep+BxrrSNKWmFXN1Ak3vv/AFwrL4o4hOISiE6w0VyQLojVzi0E8Demsmx2IxDoTOkGVdlCTAk89xam2yrAlxvJp8x6QYoKYUlplSkLPVgDSAdF52toEVbM57igJS3hkqIva4m5msbmRfCmtASrUC4hSkiwEpMxHA8RuNql4F5bhUhJ1LSY9mBIEkCRB48aDukFJWScwz/ENYxpwMNLeU0UwBI0SdgIvvfwq7RmjxAjDMJm5Bmb8D2pB3rE5ocQjENdlOvQopm3ZvIMGOB86s2HnSl0yIbkHs8U2gHefdFGV0qNGrdlj0zzdbuFUHWkaU6SNO4IkJvMxeuYtuS4nSFASIEzF+B8ZNbbpFhni2sJSVoVAECSCY4jcgg8Kg9FsgWXUh7Dr0xPaCkSZEXMCqacqhbJzj5kkdZcfAbUnSNyZnklSeXfXnpfhXd3830ktqSAlSjpUVQTANwkiIvw5iuYdEOhDuOxIaILaAnUtZGyR9kHdRMAVHpXzY+uuDJLNgKfw2O0ETdPLl4V33EeiXL2mwgN6lX1OLUokDhYEDUVEAADjXJfSB0N9RehElsmAbmDxTe8j312Wng5arI0paVugpukkDVHIX76DbMqUYMaVXg8/DlVJlyDqsAeYP8A6q0S2Ps8J2T+VTaosneR1GFIQqUkGRFjf+r0TiIQm0EnvmBv7qIJEbce6iUxayT8aAQljtAX4f0fhSwkSq+3eKfTlDljcDmVxHxmpjPR5RB1OgdwKzP4R+VK2kMotlUkdmZ+VOMoOpIneD8qkvZK6BsVceyqfgTPwo3MudaN1QoEJiyjxg+zESDxrWgU+51nCPIUy0Q1dKEgAuKIsnkIG4qzbZBg6EAkybE/4iZrN5DlodDRS6S4hCEqbBVuCJBCdu0Sb2tWmxDBZdCFlGkgaSFHUSJ1gpIgACDI764ZRk22uCtpY7kLNX9BbUVhCQokwEpEaTMwBwFR8NmTbt0uatImxJi54TaoGLfWpn6YISsKd9lWoaQleg+0q5EE1E6NiErv9Yb9yRPxJoSj5WykeaA/0pZCjDS1X30AT5maFKTlza5UUBRJMm97mhV1oRIPXrBzzozhljrEqkC4IvvAHv4ius9Fcj9TZDzo0uu6UpSd0p0okHkolKSeVhzql9EuULfSrGPlSkhZQykkkbyTBMQFWHfPKpHTnpSBmLTAP6sXnitV/lprscctnM5WtpoMXjTrI4fmK450ta9Xxp0yRqC08oJkeRt7q1PSDpMtLkpEgwARfuJ8osazWe4kvo1qEFEgE7qFGHoZrA7m8OYTCwQZdHuhKZnypzo871fVtqMy8Igg+0sEcZ4mswQSnTJAkKjhI4x4VoOj7TfrTcKSo9YCEjq+zB4R/VqnOO2NFoy3Ows0bnAEf7W4Pf2eNJVhSnLXGzE9cgeYPGlZwkHBETE4tyd7WT507mDaxlzoW6V/TIgkhUCO6YpbwvmNWX8iXlmKDOHebVcqVqERG476ruk2GK8yfKQOyQTelYLBshae02oyDEtk84jVI8qczVtRzHElt0tkciBIkWkxaY2vQvzX7GrBb41sfpI92CP/ANX86quiktdW4odktFNiJupRFie8VaYgn9JPXuMIoTM7NprL5ThEFtBLiEwTIPVdqDt2zPMWoR4/oz5NPi3QfVDw9Xct4LP4g050aAS5pIjW8tU22UiB8R8aeOHSp7AIEJBZUJEQO2ZNt+Jq3wWBQksKSpZKyAQb+0sAE3N4k7QBHOptXHA6dSyZvPkj1ppSTKUtuNT+9pUSPDtJE+MbVYNkBh9JB1LdcWCASCCQoX8Aam47oolK0KSo9mFOpCTKUqUETf2TKyTM+zNRkMsjE4hvWn6NlSkzsqFpVfUd9I+r9qadRxgVtWW+BbQtQMdniI5IPka1GAbbcCyWkdgwLcBzn+rVi+i2d9e+lsAgHUSoJgTpWbi29jHjW2yfOW3ZCSOQvMxwjf3VxyhKLLSkpITlaG3WytTSQoEiwiI/9VBwmLCmUPaAhUkHTa2qLXnb41a4VyWlPTCL3NgRBv3Dbz7qXlDaXnCArWgEkqHMAAgEd9qKU12FbjkU4wl1XZUrSEBYTqMhQcEFW8i3wrkXSnos8cUhKi66CeKVr6xUkx2fZGnSIru72lKAEwm4SPfVDnmN0qU22o9ZAUbx2eM3gRIPnXZG7OdS7UcexWA9XVocZCFCDp6iCJ2uEnv400w9BOkX5Bkj5ImJ51ss7xzanAtSk65AkSQYtvwibTTOEy0OOOqMaW0k2vPaITblPH30s1To6INNFK1nLwt9KB3NK/8ACnXM5d5veHVr5bRp+dWWBwIcKRBEqAnfiBtEmnncuAdWkQQF6ZBgT2bC24494NRtclqp0ZYOBIgIcHGzS7k87cz8aNOMJAPVuxY/q1x5xWmzPBNoccCZKUgJCjY6tSp+Om9Qs1wOg4YoJKVIJVGw20z3bgE/ZNPSZO2VAxn+reP/AAl2HlQGLvZt7w6tV/P31d4vKSMKl4FX60AAXBSJ1ar2uRz2qZlOQ+srUhNuyTbYWiwtMHhQdKvc1vLvgf8AR9mqGnXOsC25bspaNIMKuBfc2+PKrbpPhn3FtH2SdQS0sJ1L2lQgkTpMRPO160/Rvo+3hmUoSBrAOtyO0VAmbnYA7DlFQs6fjUD9QhYJ4A8fCZ8qsl2OOU7lZzfomXFtqQsq19apGnQCqSkgi8abz4Vf4LAFsqutMm/skjSDzVbwp/DsJS+26JJQoKKeYE+zt2rqIHGBU13FtrU8UrTId06dydSAZ4R2tflUtWDy0XhqcIp15PJJ7dyT7SRuZ+1R1HxmeuIWUhKSBxM8qOoJTK2jYdGghvCMJSgIQhlKtIFhKdSvfJO/fXnvO81U9inXie0pxSgeXaJEeFq1vSXpZjWMRii2v6NS+rKDBSApJTKR9XbcRXPMS+UqIUk7/KvViefto3OFzTrkAm31SBeD+RF6ocwxdgkE+/gL2+MVX4HOQ2Fi41ADbiDTPrIMmZ4mikGx9s1YdA8LGPRccbe8VUpdrVdBUtJfU+tQ1JEBJOkGdlTxiNqE3hhjloaz1BGBWf8AbHPkmkHFKdyl1R4PgW/hn8a0uZ4TDu4ZTIUE6llwK1hXaVuY4iLRamsJlGHTgVYTVJUor6yQO1EA6b9kAC0++oJql8yzTswPR4D1lB49r/CauulWKLOYvQN1RflPA3q1yXoky0+lxTyVpE9kQmZEb6jU/PejTOKxYfDqUJJBWiQSrtSdJkBMiOdNKUXL6Cxi0hWLw5GZv8P81VF/3Eiub+qSoXAg8f4q7Y5l7KsUcQFAa21NqGtPHTdPKw41lT6NkFzUMQjSFSBAJ06pgmd440mnJR5DNWXjmVFeJwpsG0tq1qt2R1quB8LWqdmeSp+iU06ohK4WpCQSlAVInSnlHwo+kmEZLbR0lREoFwRB1KvHGdREcjWeexDDZham06uBcUnxBE/CpXWCkVaOgM4dhaSetcIMHthUGLjUYEiedcuzjKlDM1CGi3GptzTCVdlPaIEkgSbVdYXH4Y9lCm54BLxE+4Kv5Vis0ZU5mKkBwoCQClQJISAkE6TNhveabSeWCcaR0bI+hSEqLmpkwhaRHWk3Bj2nPjVrk3RYIW2srZBkFSknSYtI9uTx8eVZPKs0+iKfWHXSm+oPwTJtGlVrTvzqezmQWlUOYjVEjS+F6u6L8KWU7eRowdYNJjMnxrrKw1iEhKJCG0Ib0qGo9lUm3Zjxmr3olkHqmH0qILyu0oiwH7trAA6tgKqui2ahpWlSnilQABcIOg8BbhFqs82xii24NWlYiDtEmJtyIH3qZTtYJzi06HMe6p1tK2z1biVkXSFAKA9lwe/ee8G9Y5LDycU66+ZUrVKeCUqA80dkD3377nAZz1oUpXtNKDTyYjXIsT3gQQRt4WqFm2J1IUlYkiYm3WIM8bwYg9xAooEcYKF3KzqCQr2gdJ/di/kJHlV3lfR9wMuuAEhTVgSYXcRPYB3vaorOF6shtW5TCFb+0CCR4TFHlWJxBbQQtkpUbJJcJABMAwYiBeBR1ZJK2UhfCJWT9GXQ8kqGmO1IMbSYJ6uwqNlmTvLUlakEalarFMgKUTvEgiSZqyczHFInstkm/ZdcAjlcGZpIz/FI/sFQNgnEcP7yOFQ3w9inn5IObZQ6txZTqGlwpIOg6oE65GiOPCZpea5I4FISA4uG0kyUFMGTCUlQIVPeRvUpPSZ1MlTDsG8hTajc8ZEXNGrpaohSg29rKQO02hQkTA7Jtubjuo7og86ohYvKVIwrbehxSllahtCYImQFHhyNzFWHRrLXGVlz2RIQqUmIPFRUq3DaabT05SQOs7JSNiyuIMTJA5ipf+WjChHWsi4JkLTsZvInfjWtegj3UzRN5uhTepC0OXAV1agqFGJkg2twPdWU9Jua9ThA6DCipLcfaBlRg9wSfOr153C4JkLdU3h0KJWQI7alXJTeTNuFc+6bdNGX1MudU4ppAnDNrTHXuqkdYpO/VIgCI7RMbTV4RdnMxjpf0hTh3EtNnUpDKVFU/WXwPIBJFqQcpC8vblSwpxXWLUkkqJS6vTp34eGxrPdKsseC2QuV4nEIStad1JJJhMDY7n8q2nQ/Lw20lGMcSlQSQG1NkhHbUrtFQgrubiwEd9Wm0ohinZUpyjEKEkPufvdWkz4mRJ4E8xQrouHydlSQUFvSdogD50K5LRbcYPN8oD2IxbcApgHyK7/GawPTXBoGMW2LBJj4AT8J99dQy9/Vj8Sgi6mEqI7+rTPxPxrlPTdf+f4i8w6pNjNga6YckpehesdD2hh1uqE2ASOF1ATzNY5TIClACBe1dNzZPV5cVGAexYTuVTFuQiubYgQ4fGqQFkMlRAmLDc8vGrXo8SsqCUrUSLaYEX3VOwqPg3YDiSCUuJ0kDjBkHvg3p/LMWcPOkwq6TJ8CJHd+JrMyNSMAlPtHx0j89/hVkjo+lYBDrkRNkp+POsk70kUqbhMnvPDujxpDeerBkLUPACOXE1JxfYtaNd/kwgf2qvehNEjo0k2Dh+4k1lv8onTusny/KljpI6LhRB5wPypXCQ6lE2CehqD/AGx/5Safc6IhCFFCkrUBICkhOog7TfTbu94rHo6ZYkfX/wClNLwfSPESpYVCSSVFUBMne+89yaG2QrZucswq+pbS42mQvWQNZUCCUge0Unfasb6UWkpQ3AuorvaT9JN/Orno903dexDbBOpBkEwZJAUqQDPGN6q/S6g6MOb7ub7+1yihFPxFYH8LGseylWYZb2R2g3qsATBG/O1r0nB5O2cbmYUkfRMOqRuIM8PcSKm4tiMzyoc0INLbajMM0CbD1V38KK+H6f8ARXyZP0d4cLxZBAUOpdMHb2Dv4VI6LZIkrwroJKnMSUFPAgcLXvTnooa1Y5Qv+od2/hirvoNh+3gbf/tufAK4+6n1G0/v3NDKMu3lep3ErClILTogJ46lEETwsK7VhMcHOubUdK23Cykm+odWHEzw1nSfHSa5c03D2PEROIQI5S4fzrZZ1gFKdxbbUpWrGYXSoCClRC77bDfzqd2/v2HawaLIWes6236xNp5p2J93zpeOwCHmlJUdK0g6VbwbcOImJHhVlhMIhjEtICiZSfO4M8+FUnTvEHCOtrFm3N4vCgeQ4ER5HemgnZNu2YTOOlxQy40vUH0q7ilNiFFB3v8AOoPQ3pFiHGH0pDenDt60ykGxVEG/a3mmOnmZhw6NCU6EXI3kyYnyo/Rw1qw2PgwQwP8AGox8KpqRTjkMZNSQ/wBGunLuJeDS2GlKgrSU9iNAKriY2FPYb0lKXiEsqZglYRKFq3J07HgbVS+ijDFWZJEX6pyygYu2d+69V+VM/wDyzSf9qQPJwUj0YN1XYK1ZJcm4xvpGQy6WXm3EwdwoKgTxSod21S3uneHZ0BRcgidRbSdQN5MQZ2NYL0ltEZg9vBMiRG8n5Vd+lDBHThClO2GbJjuQkSfhUvAg0vcfxZWzbnpVh9IcU+0UqnTqSY80qtHfS5RiQlQUyhkQdYUCHJVftH2SL2M1z3McKP0JhVAXJcm3+sMX/Cl9CsoDuW41arltSCAYj2VTYjel8CKVrsHxW2vc7Jj+hjbuOaxSdwhaVAkn6pCVIk9kieHdyqtyPIGHA260ykL64guKlSoQtQBlSiRsNqr/AEW5m67h+rccSstKKUdsa9BBSdSdwkHTBPPurUZXhy22lAMJK1LPeVLJSB3AR51a2mczOLB19OPSW3XVvrUoLKfbiSCBf7ImDAiOFbz1XEKBK1pxUo1DWACIM+0nflBtesP0ow7+ExbmKBiHSlWjcBYPMRcSJ5mrR/po00lKuoWGiAqUqSlRCrxCSLUdZSdbSmlWbLJbjrZKDgyY/emxuL6ORFCmHMep09Yl1zSq6ZKgQmLDbgIHuoVz59C/1L0YdLGcKIiFsrJ5ykC3vAFckQg4nGqKh7bpUbcCok7V2DFLjMnLCGGlrk7nWi3D3VzboTh5cU4RbYd1wSfDYV1RfLOauDWdNP8A8aqPtt/jb5Vyp43B3rq3TlwHLlDiXEfAn+dcoPCqQ4FfJJbUdwDykT+BpXXq7/M02l0DhPvI+VH60P3h/f8A5UTDqcT3Hz/lRnEDkfMf+NNjF97n3p/Cj9YHNfvAP41qDY6l0cv8J/7aV1w/pKabRiRxUPe2DRhYPFv7pHyFCg2OhwbwD4pH50biisypRPK1h3ACwFNspJsAhR8TJ+NLdQUQVJj3/wAzQDZedC8HONZvN1cP3Fc6sfS+0A3hiIuXNrcR37VTdHs8Th3Q4WyuxGnVG4I+z3/LlVj6QMxRiGGtKu2DqCTIhK0gnusoUm177C3iizzhkjMcnkWLSL/17qaZSf0lmX+6O8AOHwrPdCv9Pwqn8RCGlTK1HSAATAJNpsK1mBaDuY5kpCkwthbabyO1aZE9kSL7VttCmU9EpjGr/wD4OfIVrOguFlrAKMf6Y6OM+y57qheijKOpecdVoJCFISQvfUOCT4TJ7qndE8xLbmGwq0FvRiFPa19gyoOWAO6TIA5mlnl49ho4RSJwv0+PI2Ti2h7uurrOU5cjr8SsjZ8KnvSykD/Go1zXBuD1jHYcalOO4ltSYvOl3VcRy35V1HKFnrsWJBhxChAn2mwP+2p/f+IMngU67OIJjtAICeW+og8jv41R+krFJUG0blIKzPIkAfEcOdaTT9N2o7StR7khISB95Xzrm/pCxE4xRVdCUpBAF7eMDcge/hVIcidzm2be0tIVqm0m2/4VqPRQ3/m+Yg/sQOXFdZvH4fslRABKojjASInhwn31rPRnKWMxKRJ6ke/26tqZiwL4iF6KWpzYf7uf/rTVPlLf/wAy3/vqf8dXfonIObEBQMMKGobSEJBjun5VV5QyoZw0qDBxo0qP1oWZjnwpf3fQ3YR6VUn19yeJnaPKtP6SsGoFohUj1MEiNgAkW5XiqD0vA/pBcgCw28K2XpCwpI1GI9RMAHkpsk1L9sR18TKx9Cf0BgCdw5a/+uVNuNTslw4VgMzsbrTtYmEzemXCBkGCTF1KEGJ/tj5VYZXhiMBmaOOvwNkA0knl/foMvhRjuj+eqwLzLqPZclLo+2nXcHviLjkK7jiHim47SAZ7wOfeINefsU1OGaP7yh5n+Vdn6CZyrEYJtx32kHqlKP1tGyvHSRPeDVHlWSmqZF6f5Sl1hwtiS6gkfxITIj+uNZLpJhWPUMvGgdYW2woRuNHEbGtT0wzTqICdnE6gPsq7vlbnVV0pIXl+CII9ttIGmIIBSoX5KBF+VafCG0+Tma9SSQha0pBskLUAPATahVszloUJnifgoijpkxnydB6fPBlp55M63Uhu3K4/KD31gejy9LdrA3JmI8ee8+Vaf0ivlzCYbgVpBtzKUk1mWcMlCQFHSnnE+XuBB5UrWBYMGdZgpxhXLWIHGJUPkKyC2YG95/A/lWk0/RKV7RVYib7SmLcLceJqhzDDqShKoEEi8ybAj41TTxgE85IyqNKCdgT4UacRpEggeX4imTjpHaUT3XqpMkjDnjCfEgfDeldSkbqHuBPzioQxA4An3UvrFfZ8zWDZL7PAE+Jj5D8aMPxslI90/OaiAL5ge6aUGTxWfdahQbJSsQo7qMcpgeVN9YBe1EhAAUInUIuZi4NvKjfVOwA2tE7WtQG7EjAYJWIUG2pKiR3ceJ5b1oOkuQOtIbUQCAkAwbjuJO958xRdA3oxAJ8LjmYPw+darp68EtBA+tPkOHnVEltsk291HMkKVyHvP5CpOHxi0E6VaNQ0q0aklQO4J1bVHNCakVsl4bEJQoKTrQofWSoT5wD8aTmRS8QS4oKG6iFEnxOo3qPNETQoJosh6Tv4a6XEuwIT1hun+EmCPOuj+jvpIrE4h7UylCi2FKWlU6tJCUz4AnjXFNVbH0U5gW8xbA2cCmz70kj4pFK45szeDrr+IUMYfs9THgRK65j0uJL7pVqUlxCibRbZIAHI6RPKt6HCrMHUkkDYH/hkH3iPjXMcS+49iVFRKUoTE3vCjGkCJOvT5ilimpGVURc9yrQ0oplepSL+KZGkDxA8TV56O2EoZx5c/ZpSQBJAKVHVG5F9heq7Kn3FghWwIBVz0LAHgBCr848ajJzl9vEvOMqB6xcq06VkweR7R47b1Rry0DvZd+irA6cR1ilLhKVhRI0pBMBMWBkiqrKcEr9KhSylIaxIWdZMgFyZF9IkR5ipmb9OlIKgw4ZIABLWkgxeUnv4me6qbLszbLikKCUBaAOuIjQqQTYAg7RMbGlp3Zi19KEnMHEBsqKmxsAogQdp28RetD6Q8e20Ww4FAOYQoBtuS332FjVJh+iIddDreLDszMwYmTxVtJ2MVM6cOl4Mdbplv6wI0kfZIN5tvtx7qRrhDdyY64kZDgwNN3UAcf7c7GrvDYJPUZlBkKUTKTzbvtWbzzPsKMpRh0uNlwH9WgkhP0hVBKbC3I1m+jeOzAMuMYUKUh0ypWjVw0xrVZIit4blbF3JKhRzFoYRtkAuOKMKEeyOsSoaTF1ECBHOu64DDtpaQ2hHVt6RCSI0mPrDgd5764rlfRDEsOtuuOMNFtaVQtwE9kjgJrpbvS3WlSWGy64EGAgpUDsLlWnYnaDNNKO1UhJNzZjvSNnBcc0gQW9TabESefKTwjaK5+c+cSlKdSlISoK0qVI1A7j7Pu8a2fSHInghSlJWHAesko3Vub+yT7XyrEOZe4YCk6B3kAnxBg791CGVks6jwW2B6RMJQArVMnhO6id6FUacoVH6xPkr8qFWUCe46BnWJD+W4LEXISNCh+8AEkeaT51nl4NZhS1j2rbmBBkJSO6w+d6vOgKPWssew5iW3dSZ706o9+lQ95qVl+TpHaKQsgezqIAPAXPs8p51OWMAjwZ3EBbaE/V1QE2i0CD4zee6stisQpersnRp0yJAEHflPD+dbbOsViLKWhKUontX0mSkar9pX1REHjaqXOmBDsHUNRVNgDPGP63pooMmZhSOyJoJSKU5uPCkpTVCYsUsCkilzWCgxR0kGlVgh0oGkxU3K8GXHEpAJJOwoGNDkOCDCA66sJJuE8biRq5WvSc8zvrj9I43CRaAqRfjaCTvTWdY8LstSTF9IGo2HMCPjwqsexTcJly5Qd0HhAAkbyPKi3WAV3IKyN5BB2POimnlsmAYsdrR8KmYPo5iXY6thxU/ukDzMChQbK2iNbXBeinFr9vq2v4lhR8kT86v8u9ELY/XPqX3ITo/6iT8qFA3I5pgMrdfVpabW4eSElXy24V1z0f+jf1Zxt/EH6eCpLY2b4So8VAHwE8auspwjOAGhgoCSdRSpcqmIJCieQFtqTmPTxoLAw7a33zI0BCgQBHHTBTJEkGk3ZGdtEHCvqGKxBUpPZU4bwJkwke6VTxsKw4wylurUVaQFlRUfZCRYR32MeM1cKwuYOOBwYYpIOrUvQO0eISSIgzvPClPdGMS42EHDNthOxU7KQTckhIM3J32mjF5CYvNnCWZQDo6xQJ59pZSAOI38qoNZiYMTvFvPnXS09F1JRoXmDTSY7QbAJIvaSRe54caaxmV4QYbqPWnVJ1AjS2m5uQSCBYTG4qizyK2+xz9GYr2PaHJXaHx291NrckyAB3CfxJp7MMMGnCgK1CxBjSSCJuJMH30wXhMUaSFtjjK4UDJAm8EgxNxYirpjCaQlba5MKUFFCdW8QSqeY58ap2nkX1FUjgAI87/ACqzxOPUBICQW0wpNyRrgg7ATEbbTQdBRaZeFMiwbk9rUppBWJnZRFvdUnEZw6R2nV93aIA74FhWXVmDzjZV1gSRukQkxa6eZqL1S1rSDJPAGT7++00BjRqzJsEkrTO5vJ8Tv/QrX+jTMEuvLLY1JS2dVvtLRp3/AIVVzTM8OFrxDjfbQFDtBMJuQAYFkzBgV2D0TZB1OELywApyFJsfYAMG17yqO4CpyWDOWDV5y8E4Z4khH0St+zukjfavPTmPQNlTz0jx416D6YJCsvxHEFkn4Aix2O1cBfwadoFh/W1qMMCL2ICsyH2VedCrIYdAtA8hQqgTS+iXCFt91CwCFIC0xeFJMTeIss1skZaULUDB7xAuSq3gAAZ5k0KFRlyCyv6R4ScM6TukBINiZ1Im+8nabVz3FplCuA0n4wY+I8qOhTw4D2MuGSTHGrVropiSkqDcAbkqT/5TQoVQUreqPL5UAmhQoBFcY40Z8KFCikCxQT3VreizAaw7uKWFDqyE9nSZSswCJ4zYzzoUK044MpZJLj7T2lSMGXSblTi0CZngPfajTl7anNS8IwmYGkOugcp0pAGo+IHdR0KnGKTKOTlg1GBzrDMyGMKhJG9kp2H2oJPCnnuljpMhtsBI3IKikETa/KNhQoUzYqiiD/lHiVBX0igBG2lPCSbCe6qXH56Y+lcXewiSTIkRJIBiLn+VChSoZFTh+kgW6hDaFqVMaQQmeF1FW53NbfoVhf8A5NlJQEKDTyjfVq9gAzubybxR0KVoZvDNp01UW8EtSCUq1JEg3EngdxxrlGNUTJWpShYmSVbweJNvzoUKaKwLHgaDY5X7zyP9eVR8Ti0IHbIF9oPHvAo6FMgsyWbu68QFJMggXiNhymo6kfSb8KFCsIBKO0edS145ZQoE2MTYDVpsnUQJMUKFYxdZv0fQyrBp1Sl9KFFVzZShwgRAMR3d9aHo+22jNy0QVNFC0skgAjWNwBsICgBwnaioVhXwQsp6tvB5jh1m6VpULTMEpHvBjzNdJ9F+cdfhUwCOpbQ2Z2KgDBTEn2Rx40KFTkM+C/6RwcFiSdg0qePC/wCNcFWNrf1NFQpocCxGyg8PnQoUKqMf/9k="/>
          <p:cNvSpPr>
            <a:spLocks noChangeAspect="1" noChangeArrowheads="1"/>
          </p:cNvSpPr>
          <p:nvPr/>
        </p:nvSpPr>
        <p:spPr bwMode="auto">
          <a:xfrm>
            <a:off x="63500" y="-842963"/>
            <a:ext cx="2619375" cy="1743076"/>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100362" name="Picture 10" descr="http://t1.gstatic.com/images?q=tbn:ANd9GcR0xlQqT2RtuaPYzSwMfdH_tR3gS6dd03R0s0V8qnDRsO62MbC6-g"/>
          <p:cNvPicPr>
            <a:picLocks noChangeAspect="1" noChangeArrowheads="1"/>
          </p:cNvPicPr>
          <p:nvPr/>
        </p:nvPicPr>
        <p:blipFill>
          <a:blip r:embed="rId2" cstate="print"/>
          <a:srcRect/>
          <a:stretch>
            <a:fillRect/>
          </a:stretch>
        </p:blipFill>
        <p:spPr bwMode="auto">
          <a:xfrm>
            <a:off x="5364088" y="260648"/>
            <a:ext cx="3456384" cy="2592288"/>
          </a:xfrm>
          <a:prstGeom prst="rect">
            <a:avLst/>
          </a:prstGeom>
          <a:noFill/>
        </p:spPr>
      </p:pic>
      <p:pic>
        <p:nvPicPr>
          <p:cNvPr id="100364" name="Picture 12" descr="http://t2.gstatic.com/images?q=tbn:ANd9GcRLdqVl5FJPsjDn5Q6NWm5jO_zD6cB3TCukQ4I3OrN-aBGoN7kQ"/>
          <p:cNvPicPr>
            <a:picLocks noChangeAspect="1" noChangeArrowheads="1"/>
          </p:cNvPicPr>
          <p:nvPr/>
        </p:nvPicPr>
        <p:blipFill>
          <a:blip r:embed="rId3" cstate="print"/>
          <a:srcRect/>
          <a:stretch>
            <a:fillRect/>
          </a:stretch>
        </p:blipFill>
        <p:spPr bwMode="auto">
          <a:xfrm>
            <a:off x="5364088" y="2996952"/>
            <a:ext cx="3456384" cy="2736304"/>
          </a:xfrm>
          <a:prstGeom prst="rect">
            <a:avLst/>
          </a:prstGeom>
          <a:noFill/>
        </p:spPr>
      </p:pic>
      <p:sp>
        <p:nvSpPr>
          <p:cNvPr id="10" name="9 Rectángulo"/>
          <p:cNvSpPr/>
          <p:nvPr/>
        </p:nvSpPr>
        <p:spPr>
          <a:xfrm>
            <a:off x="5364088" y="5949279"/>
            <a:ext cx="3456384" cy="707886"/>
          </a:xfrm>
          <a:prstGeom prst="rect">
            <a:avLst/>
          </a:prstGeom>
          <a:solidFill>
            <a:srgbClr val="FFFF00"/>
          </a:solidFill>
        </p:spPr>
        <p:txBody>
          <a:bodyPr wrap="square">
            <a:spAutoFit/>
          </a:bodyPr>
          <a:lstStyle/>
          <a:p>
            <a:pPr algn="ctr"/>
            <a:r>
              <a:rPr lang="es-CO" sz="2000" b="1" dirty="0" smtClean="0"/>
              <a:t>Observe el parecido  entre  el Vaticano y la Casa blanca.</a:t>
            </a:r>
            <a:endParaRPr lang="es-CO"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00362"/>
                                        </p:tgtEl>
                                        <p:attrNameLst>
                                          <p:attrName>style.visibility</p:attrName>
                                        </p:attrNameLst>
                                      </p:cBhvr>
                                      <p:to>
                                        <p:strVal val="visible"/>
                                      </p:to>
                                    </p:set>
                                    <p:anim to="" calcmode="lin" valueType="num">
                                      <p:cBhvr>
                                        <p:cTn id="17" dur="1" fill="hold"/>
                                        <p:tgtEl>
                                          <p:spTgt spid="100362"/>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00364"/>
                                        </p:tgtEl>
                                        <p:attrNameLst>
                                          <p:attrName>style.visibility</p:attrName>
                                        </p:attrNameLst>
                                      </p:cBhvr>
                                      <p:to>
                                        <p:strVal val="visible"/>
                                      </p:to>
                                    </p:set>
                                    <p:anim to="" calcmode="lin" valueType="num">
                                      <p:cBhvr>
                                        <p:cTn id="22" dur="1" fill="hold"/>
                                        <p:tgtEl>
                                          <p:spTgt spid="10036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43"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
                                        <p:tgtEl>
                                          <p:spTgt spid="10"/>
                                        </p:tgtEl>
                                      </p:cBhvr>
                                    </p:animEffect>
                                    <p:anim calcmode="lin" valueType="num">
                                      <p:cBhvr>
                                        <p:cTn id="28" dur="400" fill="hold"/>
                                        <p:tgtEl>
                                          <p:spTgt spid="10"/>
                                        </p:tgtEl>
                                        <p:attrNameLst>
                                          <p:attrName>ppt_x</p:attrName>
                                        </p:attrNameLst>
                                      </p:cBhvr>
                                      <p:tavLst>
                                        <p:tav tm="0">
                                          <p:val>
                                            <p:strVal val="#ppt_x"/>
                                          </p:val>
                                        </p:tav>
                                        <p:tav tm="100000">
                                          <p:val>
                                            <p:strVal val="#ppt_x"/>
                                          </p:val>
                                        </p:tav>
                                      </p:tavLst>
                                    </p:anim>
                                    <p:anim calcmode="lin" valueType="num">
                                      <p:cBhvr>
                                        <p:cTn id="29" dur="400" fill="hold"/>
                                        <p:tgtEl>
                                          <p:spTgt spid="10"/>
                                        </p:tgtEl>
                                        <p:attrNameLst>
                                          <p:attrName>ppt_y</p:attrName>
                                        </p:attrNameLst>
                                      </p:cBhvr>
                                      <p:tavLst>
                                        <p:tav tm="0">
                                          <p:val>
                                            <p:strVal val="#ppt_y+0.31"/>
                                          </p:val>
                                        </p:tav>
                                        <p:tav tm="100000">
                                          <p:val>
                                            <p:strVal val="#ppt_y+0.31"/>
                                          </p:val>
                                        </p:tav>
                                      </p:tavLst>
                                    </p:anim>
                                    <p:anim calcmode="lin" valueType="num">
                                      <p:cBhvr>
                                        <p:cTn id="30" dur="600" decel="50000" fill="hold">
                                          <p:stCondLst>
                                            <p:cond delay="400"/>
                                          </p:stCondLst>
                                        </p:cTn>
                                        <p:tgtEl>
                                          <p:spTgt spid="1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1" dur="600" decel="50000" fill="hold">
                                          <p:stCondLst>
                                            <p:cond delay="400"/>
                                          </p:stCondLst>
                                        </p:cTn>
                                        <p:tgtEl>
                                          <p:spTgt spid="1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2074242"/>
          </a:xfrm>
        </p:spPr>
        <p:txBody>
          <a:bodyPr>
            <a:normAutofit fontScale="90000"/>
          </a:bodyPr>
          <a:lstStyle/>
          <a:p>
            <a:r>
              <a:rPr lang="es-CO" b="1" dirty="0" smtClean="0"/>
              <a:t/>
            </a:r>
            <a:br>
              <a:rPr lang="es-CO" b="1" dirty="0" smtClean="0"/>
            </a:br>
            <a:r>
              <a:rPr lang="es-CO" b="1" dirty="0" smtClean="0">
                <a:latin typeface="Agency FB" pitchFamily="34" charset="0"/>
              </a:rPr>
              <a:t>Presidente Obama de Estados Unidos se acerca al Vaticano tras fugaz visita al vaticano</a:t>
            </a:r>
            <a:br>
              <a:rPr lang="es-CO" b="1" dirty="0" smtClean="0">
                <a:latin typeface="Agency FB" pitchFamily="34" charset="0"/>
              </a:rPr>
            </a:br>
            <a:endParaRPr lang="es-CO" dirty="0">
              <a:latin typeface="Agency FB" pitchFamily="34" charset="0"/>
            </a:endParaRPr>
          </a:p>
        </p:txBody>
      </p:sp>
      <p:pic>
        <p:nvPicPr>
          <p:cNvPr id="62466" name="Picture 2" descr="http://t2.gstatic.com/images?q=tbn:ANd9GcS4Jzz_OlAmLRTplTsPeChjhubDk1oy8n4yZjV3XAydA61n86Qhnw"/>
          <p:cNvPicPr>
            <a:picLocks noChangeAspect="1" noChangeArrowheads="1"/>
          </p:cNvPicPr>
          <p:nvPr/>
        </p:nvPicPr>
        <p:blipFill>
          <a:blip r:embed="rId2" cstate="print"/>
          <a:srcRect/>
          <a:stretch>
            <a:fillRect/>
          </a:stretch>
        </p:blipFill>
        <p:spPr bwMode="auto">
          <a:xfrm>
            <a:off x="467544" y="2348880"/>
            <a:ext cx="8208912" cy="40324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62466"/>
                                        </p:tgtEl>
                                        <p:attrNameLst>
                                          <p:attrName>style.visibility</p:attrName>
                                        </p:attrNameLst>
                                      </p:cBhvr>
                                      <p:to>
                                        <p:strVal val="visible"/>
                                      </p:to>
                                    </p:set>
                                    <p:anim to="" calcmode="lin" valueType="num">
                                      <p:cBhvr>
                                        <p:cTn id="7" dur="1" fill="hold"/>
                                        <p:tgtEl>
                                          <p:spTgt spid="6246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4932040" cy="6858000"/>
          </a:xfrm>
        </p:spPr>
        <p:txBody>
          <a:bodyPr>
            <a:normAutofit lnSpcReduction="10000"/>
          </a:bodyPr>
          <a:lstStyle/>
          <a:p>
            <a:pPr algn="ctr">
              <a:buNone/>
            </a:pPr>
            <a:r>
              <a:rPr lang="es-CO" b="1" dirty="0" smtClean="0"/>
              <a:t>    15 de agosto, 1854.-</a:t>
            </a:r>
            <a:r>
              <a:rPr lang="es-CO" dirty="0" smtClean="0"/>
              <a:t> </a:t>
            </a:r>
            <a:br>
              <a:rPr lang="es-CO" dirty="0" smtClean="0"/>
            </a:br>
            <a:r>
              <a:rPr lang="es-CO" dirty="0" smtClean="0"/>
              <a:t>Declaración del papa Pió 9.-</a:t>
            </a:r>
          </a:p>
          <a:p>
            <a:pPr algn="ctr">
              <a:buNone/>
            </a:pPr>
            <a:r>
              <a:rPr lang="es-CO" dirty="0" smtClean="0"/>
              <a:t> “</a:t>
            </a:r>
            <a:r>
              <a:rPr lang="es-CO" b="1" dirty="0" smtClean="0">
                <a:solidFill>
                  <a:srgbClr val="0070C0"/>
                </a:solidFill>
              </a:rPr>
              <a:t>Las doctrinas o extravagancias absurdas y erróneas a favor de la libertad de conciencia</a:t>
            </a:r>
            <a:r>
              <a:rPr lang="es-CO" b="1" dirty="0" smtClean="0"/>
              <a:t>, son uno de los errores mas pestilentes; una peste que mas se debe temer en un estado”, además afirmó; ... </a:t>
            </a:r>
            <a:r>
              <a:rPr lang="es-CO" b="1" dirty="0" smtClean="0">
                <a:solidFill>
                  <a:srgbClr val="0070C0"/>
                </a:solidFill>
              </a:rPr>
              <a:t>nunca debe ser descartado el uso de la </a:t>
            </a:r>
            <a:r>
              <a:rPr lang="es-CO" b="1" u="sng" dirty="0" smtClean="0">
                <a:solidFill>
                  <a:srgbClr val="0070C0"/>
                </a:solidFill>
              </a:rPr>
              <a:t>fuerza</a:t>
            </a:r>
            <a:r>
              <a:rPr lang="es-CO" b="1" dirty="0" smtClean="0">
                <a:solidFill>
                  <a:srgbClr val="0070C0"/>
                </a:solidFill>
              </a:rPr>
              <a:t>, en pos de evitar el caos social</a:t>
            </a:r>
            <a:r>
              <a:rPr lang="es-CO" dirty="0" smtClean="0">
                <a:solidFill>
                  <a:srgbClr val="0070C0"/>
                </a:solidFill>
              </a:rPr>
              <a:t>...”</a:t>
            </a:r>
            <a:r>
              <a:rPr lang="es-CO" dirty="0" smtClean="0"/>
              <a:t>. </a:t>
            </a:r>
            <a:endParaRPr lang="es-CO" dirty="0"/>
          </a:p>
        </p:txBody>
      </p:sp>
      <p:pic>
        <p:nvPicPr>
          <p:cNvPr id="5122" name="Picture 2" descr="http://t3.gstatic.com/images?q=tbn:ANd9GcRwC5a6MMIjQq9d1IyaY0ayMM9XS_m5Wg5hFy_PLXrhMAxgCEmx"/>
          <p:cNvPicPr>
            <a:picLocks noChangeAspect="1" noChangeArrowheads="1"/>
          </p:cNvPicPr>
          <p:nvPr/>
        </p:nvPicPr>
        <p:blipFill>
          <a:blip r:embed="rId2" cstate="print"/>
          <a:srcRect/>
          <a:stretch>
            <a:fillRect/>
          </a:stretch>
        </p:blipFill>
        <p:spPr bwMode="auto">
          <a:xfrm>
            <a:off x="5004048" y="404664"/>
            <a:ext cx="3816424" cy="3888432"/>
          </a:xfrm>
          <a:prstGeom prst="rect">
            <a:avLst/>
          </a:prstGeom>
          <a:noFill/>
        </p:spPr>
      </p:pic>
      <p:sp>
        <p:nvSpPr>
          <p:cNvPr id="5" name="4 Rectángulo"/>
          <p:cNvSpPr/>
          <p:nvPr/>
        </p:nvSpPr>
        <p:spPr>
          <a:xfrm>
            <a:off x="5004048" y="4797151"/>
            <a:ext cx="3816424" cy="1200329"/>
          </a:xfrm>
          <a:prstGeom prst="rect">
            <a:avLst/>
          </a:prstGeom>
          <a:solidFill>
            <a:srgbClr val="FFFF00"/>
          </a:solidFill>
        </p:spPr>
        <p:txBody>
          <a:bodyPr wrap="square">
            <a:spAutoFit/>
          </a:bodyPr>
          <a:lstStyle/>
          <a:p>
            <a:pPr algn="ctr"/>
            <a:r>
              <a:rPr lang="es-CO" sz="2400" dirty="0" smtClean="0"/>
              <a:t>Desde el principio Dios creo al hombre con libre albedrio </a:t>
            </a:r>
            <a:r>
              <a:rPr lang="es-CO" sz="2400" dirty="0" smtClean="0">
                <a:solidFill>
                  <a:srgbClr val="FF0000"/>
                </a:solidFill>
              </a:rPr>
              <a:t>( Léase Génesis 2:16,17).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to="" calcmode="lin" valueType="num">
                                      <p:cBhvr>
                                        <p:cTn id="7" dur="1" fill="hold"/>
                                        <p:tgtEl>
                                          <p:spTgt spid="512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
                                        <p:tgtEl>
                                          <p:spTgt spid="3">
                                            <p:txEl>
                                              <p:pRg st="0" end="0"/>
                                            </p:txEl>
                                          </p:spTgt>
                                        </p:tgtEl>
                                      </p:cBhvr>
                                    </p:animEffect>
                                    <p:anim calcmode="lin" valueType="num">
                                      <p:cBhvr>
                                        <p:cTn id="13"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
                                        <p:tgtEl>
                                          <p:spTgt spid="3">
                                            <p:txEl>
                                              <p:pRg st="1" end="1"/>
                                            </p:txEl>
                                          </p:spTgt>
                                        </p:tgtEl>
                                      </p:cBhvr>
                                    </p:animEffect>
                                    <p:anim calcmode="lin" valueType="num">
                                      <p:cBhvr>
                                        <p:cTn id="22"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100"/>
                                        <p:tgtEl>
                                          <p:spTgt spid="5"/>
                                        </p:tgtEl>
                                      </p:cBhvr>
                                    </p:animEffect>
                                    <p:anim calcmode="lin" valueType="num">
                                      <p:cBhvr>
                                        <p:cTn id="31" dur="400" fill="hold"/>
                                        <p:tgtEl>
                                          <p:spTgt spid="5"/>
                                        </p:tgtEl>
                                        <p:attrNameLst>
                                          <p:attrName>ppt_x</p:attrName>
                                        </p:attrNameLst>
                                      </p:cBhvr>
                                      <p:tavLst>
                                        <p:tav tm="0">
                                          <p:val>
                                            <p:strVal val="#ppt_x"/>
                                          </p:val>
                                        </p:tav>
                                        <p:tav tm="100000">
                                          <p:val>
                                            <p:strVal val="#ppt_x"/>
                                          </p:val>
                                        </p:tav>
                                      </p:tavLst>
                                    </p:anim>
                                    <p:anim calcmode="lin" valueType="num">
                                      <p:cBhvr>
                                        <p:cTn id="32" dur="400" fill="hold"/>
                                        <p:tgtEl>
                                          <p:spTgt spid="5"/>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6084168" cy="6597352"/>
          </a:xfrm>
          <a:solidFill>
            <a:schemeClr val="accent2">
              <a:lumMod val="20000"/>
              <a:lumOff val="80000"/>
            </a:schemeClr>
          </a:solidFill>
        </p:spPr>
        <p:txBody>
          <a:bodyPr>
            <a:normAutofit fontScale="92500" lnSpcReduction="10000"/>
          </a:bodyPr>
          <a:lstStyle/>
          <a:p>
            <a:pPr algn="ctr">
              <a:buNone/>
            </a:pPr>
            <a:r>
              <a:rPr lang="es-CO" dirty="0" smtClean="0"/>
              <a:t>    Por muchos años hemos aguardado que se promulgue una ley dominical en nuestro país (Estados Unidos), y ahora que el movimiento está ante nosotros preguntamos: </a:t>
            </a:r>
          </a:p>
          <a:p>
            <a:pPr>
              <a:buNone/>
            </a:pPr>
            <a:endParaRPr lang="es-CO" dirty="0" smtClean="0"/>
          </a:p>
          <a:p>
            <a:pPr>
              <a:buNone/>
            </a:pPr>
            <a:r>
              <a:rPr lang="es-CO" dirty="0" smtClean="0"/>
              <a:t>    </a:t>
            </a:r>
            <a:r>
              <a:rPr lang="es-CO" b="1" u="sng" dirty="0" smtClean="0">
                <a:solidFill>
                  <a:srgbClr val="FF0000"/>
                </a:solidFill>
              </a:rPr>
              <a:t>¿Qué va a hacer nuestro pueblo al respecto?... </a:t>
            </a:r>
          </a:p>
          <a:p>
            <a:pPr>
              <a:buNone/>
            </a:pPr>
            <a:r>
              <a:rPr lang="es-CO" dirty="0" smtClean="0"/>
              <a:t>    Debiéramos buscar a Dios en forma especial para que su pueblo reciba </a:t>
            </a:r>
            <a:r>
              <a:rPr lang="es-CO" dirty="0" smtClean="0">
                <a:solidFill>
                  <a:srgbClr val="0070C0"/>
                </a:solidFill>
              </a:rPr>
              <a:t>ahora</a:t>
            </a:r>
            <a:r>
              <a:rPr lang="es-CO" dirty="0" smtClean="0"/>
              <a:t> gracia y poder. Dios vive, y no creemos que ha llegado plenamente el tiempo cuando él permita que nuestras libertades sean restringidas. </a:t>
            </a:r>
          </a:p>
          <a:p>
            <a:endParaRPr lang="es-CO" dirty="0"/>
          </a:p>
        </p:txBody>
      </p:sp>
      <p:pic>
        <p:nvPicPr>
          <p:cNvPr id="77826" name="Picture 2" descr="http://t1.gstatic.com/images?q=tbn:ANd9GcROS4R4JlC62lIJSqpSbkLoINQxoKvu59VRx5G47izxMTeKp3cc"/>
          <p:cNvPicPr>
            <a:picLocks noChangeAspect="1" noChangeArrowheads="1"/>
          </p:cNvPicPr>
          <p:nvPr/>
        </p:nvPicPr>
        <p:blipFill>
          <a:blip r:embed="rId2" cstate="print"/>
          <a:srcRect/>
          <a:stretch>
            <a:fillRect/>
          </a:stretch>
        </p:blipFill>
        <p:spPr bwMode="auto">
          <a:xfrm>
            <a:off x="6084168" y="1196752"/>
            <a:ext cx="2736304" cy="43924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strVal val="#ppt_w*0.70"/>
                                          </p:val>
                                        </p:tav>
                                        <p:tav tm="100000">
                                          <p:val>
                                            <p:strVal val="#ppt_w"/>
                                          </p:val>
                                        </p:tav>
                                      </p:tavLst>
                                    </p:anim>
                                    <p:anim calcmode="lin" valueType="num">
                                      <p:cBhvr>
                                        <p:cTn id="8" dur="1000" fill="hold"/>
                                        <p:tgtEl>
                                          <p:spTgt spid="3">
                                            <p:bg/>
                                          </p:spTgt>
                                        </p:tgtEl>
                                        <p:attrNameLst>
                                          <p:attrName>ppt_h</p:attrName>
                                        </p:attrNameLst>
                                      </p:cBhvr>
                                      <p:tavLst>
                                        <p:tav tm="0">
                                          <p:val>
                                            <p:strVal val="#ppt_h"/>
                                          </p:val>
                                        </p:tav>
                                        <p:tav tm="100000">
                                          <p:val>
                                            <p:strVal val="#ppt_h"/>
                                          </p:val>
                                        </p:tav>
                                      </p:tavLst>
                                    </p:anim>
                                    <p:animEffect transition="in" filter="fade">
                                      <p:cBhvr>
                                        <p:cTn id="9" dur="10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nodeType="clickEffect">
                                  <p:stCondLst>
                                    <p:cond delay="0"/>
                                  </p:stCondLst>
                                  <p:childTnLst>
                                    <p:set>
                                      <p:cBhvr>
                                        <p:cTn id="27" dur="1" fill="hold">
                                          <p:stCondLst>
                                            <p:cond delay="0"/>
                                          </p:stCondLst>
                                        </p:cTn>
                                        <p:tgtEl>
                                          <p:spTgt spid="77826"/>
                                        </p:tgtEl>
                                        <p:attrNameLst>
                                          <p:attrName>style.visibility</p:attrName>
                                        </p:attrNameLst>
                                      </p:cBhvr>
                                      <p:to>
                                        <p:strVal val="visible"/>
                                      </p:to>
                                    </p:set>
                                    <p:anim to="" calcmode="lin" valueType="num">
                                      <p:cBhvr>
                                        <p:cTn id="28" dur="1" fill="hold"/>
                                        <p:tgtEl>
                                          <p:spTgt spid="77826"/>
                                        </p:tgtEl>
                                        <p:attrNameLst>
                                          <p:attrName/>
                                        </p:attrNameLst>
                                      </p:cBhvr>
                                    </p:anim>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to="" calcmode="lin" valueType="num">
                                      <p:cBhvr>
                                        <p:cTn id="33"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2736303"/>
          </a:xfrm>
          <a:solidFill>
            <a:srgbClr val="FFC000"/>
          </a:solidFill>
        </p:spPr>
        <p:txBody>
          <a:bodyPr>
            <a:normAutofit fontScale="92500" lnSpcReduction="20000"/>
          </a:bodyPr>
          <a:lstStyle/>
          <a:p>
            <a:r>
              <a:rPr lang="es-CO" dirty="0" smtClean="0"/>
              <a:t>El profeta (Juan) vio "a cuatro ángeles en pie sobre los cuatro ángulos de la tierra, que detenían los cuatro vientos de la tierra, para que no soplase viento alguno sobre la tierra, ni sobre el mar, ni sobre ningún árbol". Otro ángel, subiendo desde el este, clamó a ellos a gran voz, diciendo: </a:t>
            </a:r>
          </a:p>
          <a:p>
            <a:endParaRPr lang="es-CO" dirty="0" smtClean="0"/>
          </a:p>
        </p:txBody>
      </p:sp>
      <p:sp>
        <p:nvSpPr>
          <p:cNvPr id="4" name="3 Rectángulo"/>
          <p:cNvSpPr/>
          <p:nvPr/>
        </p:nvSpPr>
        <p:spPr>
          <a:xfrm>
            <a:off x="5004048" y="3140968"/>
            <a:ext cx="3744416" cy="3539430"/>
          </a:xfrm>
          <a:prstGeom prst="rect">
            <a:avLst/>
          </a:prstGeom>
          <a:solidFill>
            <a:srgbClr val="FFFF00"/>
          </a:solidFill>
        </p:spPr>
        <p:txBody>
          <a:bodyPr wrap="square">
            <a:spAutoFit/>
          </a:bodyPr>
          <a:lstStyle/>
          <a:p>
            <a:pPr algn="ctr"/>
            <a:r>
              <a:rPr lang="es-CO" sz="3200" dirty="0" smtClean="0"/>
              <a:t>"No hagáis daño a la tierra, ni al mar, ni a los árboles, </a:t>
            </a:r>
            <a:r>
              <a:rPr lang="es-CO" sz="3200" dirty="0" smtClean="0">
                <a:solidFill>
                  <a:srgbClr val="0070C0"/>
                </a:solidFill>
              </a:rPr>
              <a:t>hasta que hayamos sellado en sus frentes a los siervos de nuestro Dios</a:t>
            </a:r>
            <a:r>
              <a:rPr lang="es-CO" sz="3200" dirty="0" smtClean="0"/>
              <a:t>“ (Apoc.7:1-3). </a:t>
            </a:r>
          </a:p>
        </p:txBody>
      </p:sp>
      <p:pic>
        <p:nvPicPr>
          <p:cNvPr id="58370" name="Picture 2" descr="http://t2.gstatic.com/images?q=tbn:ANd9GcQFOCFm-H6C4xicPecBA-HjCMLsxGhihGGSOcsXvoPyP0nmHlE9Dg"/>
          <p:cNvPicPr>
            <a:picLocks noChangeAspect="1" noChangeArrowheads="1"/>
          </p:cNvPicPr>
          <p:nvPr/>
        </p:nvPicPr>
        <p:blipFill>
          <a:blip r:embed="rId2" cstate="print"/>
          <a:srcRect/>
          <a:stretch>
            <a:fillRect/>
          </a:stretch>
        </p:blipFill>
        <p:spPr bwMode="auto">
          <a:xfrm>
            <a:off x="2699792" y="3284984"/>
            <a:ext cx="2232248" cy="3312368"/>
          </a:xfrm>
          <a:prstGeom prst="rect">
            <a:avLst/>
          </a:prstGeom>
          <a:noFill/>
        </p:spPr>
      </p:pic>
      <p:pic>
        <p:nvPicPr>
          <p:cNvPr id="58372" name="Picture 4" descr="http://t0.gstatic.com/images?q=tbn:ANd9GcQEvKsnyTEfjzvMHeNpDNwYo0zA4Ws3vBvwUxqnu8sarZjXzhrXGQ"/>
          <p:cNvPicPr>
            <a:picLocks noChangeAspect="1" noChangeArrowheads="1"/>
          </p:cNvPicPr>
          <p:nvPr/>
        </p:nvPicPr>
        <p:blipFill>
          <a:blip r:embed="rId3" cstate="print"/>
          <a:srcRect/>
          <a:stretch>
            <a:fillRect/>
          </a:stretch>
        </p:blipFill>
        <p:spPr bwMode="auto">
          <a:xfrm>
            <a:off x="0" y="3356992"/>
            <a:ext cx="2627784" cy="324036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58370"/>
                                        </p:tgtEl>
                                        <p:attrNameLst>
                                          <p:attrName>style.visibility</p:attrName>
                                        </p:attrNameLst>
                                      </p:cBhvr>
                                      <p:to>
                                        <p:strVal val="visible"/>
                                      </p:to>
                                    </p:set>
                                    <p:anim to="" calcmode="lin" valueType="num">
                                      <p:cBhvr>
                                        <p:cTn id="17" dur="1" fill="hold"/>
                                        <p:tgtEl>
                                          <p:spTgt spid="58370"/>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
                                        <p:tgtEl>
                                          <p:spTgt spid="4"/>
                                        </p:tgtEl>
                                      </p:cBhvr>
                                    </p:animEffect>
                                    <p:anim calcmode="lin" valueType="num">
                                      <p:cBhvr>
                                        <p:cTn id="23" dur="400" fill="hold"/>
                                        <p:tgtEl>
                                          <p:spTgt spid="4"/>
                                        </p:tgtEl>
                                        <p:attrNameLst>
                                          <p:attrName>ppt_x</p:attrName>
                                        </p:attrNameLst>
                                      </p:cBhvr>
                                      <p:tavLst>
                                        <p:tav tm="0">
                                          <p:val>
                                            <p:strVal val="#ppt_x"/>
                                          </p:val>
                                        </p:tav>
                                        <p:tav tm="100000">
                                          <p:val>
                                            <p:strVal val="#ppt_x"/>
                                          </p:val>
                                        </p:tav>
                                      </p:tavLst>
                                    </p:anim>
                                    <p:anim calcmode="lin" valueType="num">
                                      <p:cBhvr>
                                        <p:cTn id="24" dur="400" fill="hold"/>
                                        <p:tgtEl>
                                          <p:spTgt spid="4"/>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58372"/>
                                        </p:tgtEl>
                                        <p:attrNameLst>
                                          <p:attrName>style.visibility</p:attrName>
                                        </p:attrNameLst>
                                      </p:cBhvr>
                                      <p:to>
                                        <p:strVal val="visible"/>
                                      </p:to>
                                    </p:set>
                                    <p:animEffect transition="in" filter="blinds(horizontal)">
                                      <p:cBhvr>
                                        <p:cTn id="31" dur="500"/>
                                        <p:tgtEl>
                                          <p:spTgt spid="583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5040560" cy="6048672"/>
          </a:xfrm>
          <a:solidFill>
            <a:schemeClr val="accent2">
              <a:lumMod val="20000"/>
              <a:lumOff val="80000"/>
            </a:schemeClr>
          </a:solidFill>
        </p:spPr>
        <p:txBody>
          <a:bodyPr>
            <a:normAutofit lnSpcReduction="10000"/>
          </a:bodyPr>
          <a:lstStyle/>
          <a:p>
            <a:pPr algn="ctr">
              <a:buNone/>
            </a:pPr>
            <a:r>
              <a:rPr lang="es-CO" dirty="0" smtClean="0"/>
              <a:t>    Esto señala el trabajo que ahora debemos hacer, a saber, clamar a Dios para que los ángeles detengan los cuatro vientos hasta que sean enviados misioneros a todas partes del mundo, y hayan proclamado la advertencia contra los que desobedecen la ley de Jehová.-</a:t>
            </a:r>
            <a:r>
              <a:rPr lang="es-CO" dirty="0" smtClean="0">
                <a:solidFill>
                  <a:srgbClr val="FF0000"/>
                </a:solidFill>
              </a:rPr>
              <a:t>RH Extra, Diciembre 11, 1888</a:t>
            </a:r>
            <a:r>
              <a:rPr lang="es-CO" dirty="0" smtClean="0"/>
              <a:t>. </a:t>
            </a:r>
          </a:p>
          <a:p>
            <a:endParaRPr lang="es-CO" dirty="0"/>
          </a:p>
        </p:txBody>
      </p:sp>
      <p:pic>
        <p:nvPicPr>
          <p:cNvPr id="78852" name="Picture 4" descr="http://t2.gstatic.com/images?q=tbn:ANd9GcQxuwS8hLOoTns06lWVIMmfmCoWzan3CVmwV0UfMvXx608hxy3L2jMY4pRQ"/>
          <p:cNvPicPr>
            <a:picLocks noChangeAspect="1" noChangeArrowheads="1"/>
          </p:cNvPicPr>
          <p:nvPr/>
        </p:nvPicPr>
        <p:blipFill>
          <a:blip r:embed="rId2" cstate="print"/>
          <a:srcRect/>
          <a:stretch>
            <a:fillRect/>
          </a:stretch>
        </p:blipFill>
        <p:spPr bwMode="auto">
          <a:xfrm>
            <a:off x="5364088" y="332656"/>
            <a:ext cx="3779912" cy="3744416"/>
          </a:xfrm>
          <a:prstGeom prst="rect">
            <a:avLst/>
          </a:prstGeom>
          <a:blipFill>
            <a:blip r:embed="rId3" cstate="print"/>
            <a:tile tx="0" ty="0" sx="100000" sy="100000" flip="none" algn="tl"/>
          </a:blipFill>
        </p:spPr>
      </p:pic>
      <p:sp>
        <p:nvSpPr>
          <p:cNvPr id="6" name="5 Rectángulo"/>
          <p:cNvSpPr/>
          <p:nvPr/>
        </p:nvSpPr>
        <p:spPr>
          <a:xfrm>
            <a:off x="5436096" y="4293096"/>
            <a:ext cx="3528392" cy="2031325"/>
          </a:xfrm>
          <a:prstGeom prst="rect">
            <a:avLst/>
          </a:prstGeom>
          <a:solidFill>
            <a:srgbClr val="FFFF00"/>
          </a:solidFill>
        </p:spPr>
        <p:txBody>
          <a:bodyPr wrap="square">
            <a:spAutoFit/>
          </a:bodyPr>
          <a:lstStyle/>
          <a:p>
            <a:pPr algn="ctr"/>
            <a:r>
              <a:rPr lang="es-CO" b="1" dirty="0" smtClean="0"/>
              <a:t>Si la sierva del Señor insistía en que se debía orar con perseverancia en ese tiempo, con mayor razón lo debiéramos hacer ahora en el 2011, cuando faltan tan sólo 20 años para que se terminen los 6000 años de pecado.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78852"/>
                                        </p:tgtEl>
                                        <p:attrNameLst>
                                          <p:attrName>style.visibility</p:attrName>
                                        </p:attrNameLst>
                                      </p:cBhvr>
                                      <p:to>
                                        <p:strVal val="visible"/>
                                      </p:to>
                                    </p:set>
                                    <p:anim calcmode="lin" valueType="num">
                                      <p:cBhvr>
                                        <p:cTn id="7" dur="1000" fill="hold"/>
                                        <p:tgtEl>
                                          <p:spTgt spid="78852"/>
                                        </p:tgtEl>
                                        <p:attrNameLst>
                                          <p:attrName>ppt_w</p:attrName>
                                        </p:attrNameLst>
                                      </p:cBhvr>
                                      <p:tavLst>
                                        <p:tav tm="0">
                                          <p:val>
                                            <p:strVal val="#ppt_w*0.70"/>
                                          </p:val>
                                        </p:tav>
                                        <p:tav tm="100000">
                                          <p:val>
                                            <p:strVal val="#ppt_w"/>
                                          </p:val>
                                        </p:tav>
                                      </p:tavLst>
                                    </p:anim>
                                    <p:anim calcmode="lin" valueType="num">
                                      <p:cBhvr>
                                        <p:cTn id="8" dur="1000" fill="hold"/>
                                        <p:tgtEl>
                                          <p:spTgt spid="78852"/>
                                        </p:tgtEl>
                                        <p:attrNameLst>
                                          <p:attrName>ppt_h</p:attrName>
                                        </p:attrNameLst>
                                      </p:cBhvr>
                                      <p:tavLst>
                                        <p:tav tm="0">
                                          <p:val>
                                            <p:strVal val="#ppt_h"/>
                                          </p:val>
                                        </p:tav>
                                        <p:tav tm="100000">
                                          <p:val>
                                            <p:strVal val="#ppt_h"/>
                                          </p:val>
                                        </p:tav>
                                      </p:tavLst>
                                    </p:anim>
                                    <p:animEffect transition="in" filter="fade">
                                      <p:cBhvr>
                                        <p:cTn id="9" dur="1000"/>
                                        <p:tgtEl>
                                          <p:spTgt spid="78852"/>
                                        </p:tgtEl>
                                      </p:cBhvr>
                                    </p:animEffect>
                                  </p:childTnLst>
                                </p:cTn>
                              </p:par>
                            </p:childTnLst>
                          </p:cTn>
                        </p:par>
                      </p:childTnLst>
                    </p:cTn>
                  </p:par>
                  <p:par>
                    <p:cTn id="10" fill="hold">
                      <p:stCondLst>
                        <p:cond delay="indefinite"/>
                      </p:stCondLst>
                      <p:childTnLst>
                        <p:par>
                          <p:cTn id="11" fill="hold">
                            <p:stCondLst>
                              <p:cond delay="0"/>
                            </p:stCondLst>
                            <p:childTnLst>
                              <p:par>
                                <p:cTn id="12" presetID="24"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 to="" calcmode="lin" valueType="num">
                                      <p:cBhvr>
                                        <p:cTn id="14" dur="1" fill="hold"/>
                                        <p:tgtEl>
                                          <p:spTgt spid="3">
                                            <p:bg/>
                                          </p:spTgt>
                                        </p:tgtEl>
                                        <p:attrNameLst>
                                          <p:attrName/>
                                        </p:attrNameLst>
                                      </p:cBhvr>
                                    </p:anim>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to="" calcmode="lin" valueType="num">
                                      <p:cBhvr>
                                        <p:cTn id="19" dur="1" fill="hold"/>
                                        <p:tgtEl>
                                          <p:spTgt spid="3">
                                            <p:txEl>
                                              <p:pRg st="0" end="0"/>
                                            </p:txEl>
                                          </p:spTgt>
                                        </p:tgtEl>
                                        <p:attrNameLst>
                                          <p:attrName/>
                                        </p:attrNameLst>
                                      </p:cBhvr>
                                    </p:anim>
                                  </p:childTnLst>
                                </p:cTn>
                              </p:par>
                            </p:childTnLst>
                          </p:cTn>
                        </p:par>
                      </p:childTnLst>
                    </p:cTn>
                  </p:par>
                  <p:par>
                    <p:cTn id="20" fill="hold">
                      <p:stCondLst>
                        <p:cond delay="indefinite"/>
                      </p:stCondLst>
                      <p:childTnLst>
                        <p:par>
                          <p:cTn id="21" fill="hold">
                            <p:stCondLst>
                              <p:cond delay="0"/>
                            </p:stCondLst>
                            <p:childTnLst>
                              <p:par>
                                <p:cTn id="22" presetID="43"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
                                        <p:tgtEl>
                                          <p:spTgt spid="6"/>
                                        </p:tgtEl>
                                      </p:cBhvr>
                                    </p:animEffect>
                                    <p:anim calcmode="lin" valueType="num">
                                      <p:cBhvr>
                                        <p:cTn id="25" dur="400" fill="hold"/>
                                        <p:tgtEl>
                                          <p:spTgt spid="6"/>
                                        </p:tgtEl>
                                        <p:attrNameLst>
                                          <p:attrName>ppt_x</p:attrName>
                                        </p:attrNameLst>
                                      </p:cBhvr>
                                      <p:tavLst>
                                        <p:tav tm="0">
                                          <p:val>
                                            <p:strVal val="#ppt_x"/>
                                          </p:val>
                                        </p:tav>
                                        <p:tav tm="100000">
                                          <p:val>
                                            <p:strVal val="#ppt_x"/>
                                          </p:val>
                                        </p:tav>
                                      </p:tavLst>
                                    </p:anim>
                                    <p:anim calcmode="lin" valueType="num">
                                      <p:cBhvr>
                                        <p:cTn id="26" dur="400" fill="hold"/>
                                        <p:tgtEl>
                                          <p:spTgt spid="6"/>
                                        </p:tgtEl>
                                        <p:attrNameLst>
                                          <p:attrName>ppt_y</p:attrName>
                                        </p:attrNameLst>
                                      </p:cBhvr>
                                      <p:tavLst>
                                        <p:tav tm="0">
                                          <p:val>
                                            <p:strVal val="#ppt_y+0.31"/>
                                          </p:val>
                                        </p:tav>
                                        <p:tav tm="100000">
                                          <p:val>
                                            <p:strVal val="#ppt_y+0.31"/>
                                          </p:val>
                                        </p:tav>
                                      </p:tavLst>
                                    </p:anim>
                                    <p:anim calcmode="lin" valueType="num">
                                      <p:cBhvr>
                                        <p:cTn id="27"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8"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normAutofit fontScale="90000"/>
          </a:bodyPr>
          <a:lstStyle/>
          <a:p>
            <a:r>
              <a:rPr lang="es-CO" dirty="0" smtClean="0"/>
              <a:t/>
            </a:r>
            <a:br>
              <a:rPr lang="es-CO" dirty="0" smtClean="0"/>
            </a:br>
            <a:r>
              <a:rPr lang="es-CO" dirty="0" smtClean="0">
                <a:solidFill>
                  <a:srgbClr val="FF0000"/>
                </a:solidFill>
                <a:latin typeface="Agency FB" pitchFamily="34" charset="0"/>
              </a:rPr>
              <a:t>Los defensores de la ley dominical no advierten lo que están haciendo </a:t>
            </a:r>
            <a:br>
              <a:rPr lang="es-CO" dirty="0" smtClean="0">
                <a:solidFill>
                  <a:srgbClr val="FF0000"/>
                </a:solidFill>
                <a:latin typeface="Agency FB" pitchFamily="34" charset="0"/>
              </a:rPr>
            </a:br>
            <a:endParaRPr lang="es-CO" dirty="0">
              <a:solidFill>
                <a:srgbClr val="FF0000"/>
              </a:solidFill>
              <a:latin typeface="Agency FB" pitchFamily="34" charset="0"/>
            </a:endParaRPr>
          </a:p>
        </p:txBody>
      </p:sp>
      <p:sp>
        <p:nvSpPr>
          <p:cNvPr id="3" name="2 Marcador de contenido"/>
          <p:cNvSpPr>
            <a:spLocks noGrp="1"/>
          </p:cNvSpPr>
          <p:nvPr>
            <p:ph idx="1"/>
          </p:nvPr>
        </p:nvSpPr>
        <p:spPr>
          <a:xfrm>
            <a:off x="0" y="1600200"/>
            <a:ext cx="8686800" cy="5257800"/>
          </a:xfrm>
          <a:solidFill>
            <a:schemeClr val="accent4">
              <a:lumMod val="20000"/>
              <a:lumOff val="80000"/>
            </a:schemeClr>
          </a:solidFill>
        </p:spPr>
        <p:txBody>
          <a:bodyPr>
            <a:normAutofit fontScale="92500" lnSpcReduction="20000"/>
          </a:bodyPr>
          <a:lstStyle/>
          <a:p>
            <a:pPr>
              <a:buNone/>
            </a:pPr>
            <a:r>
              <a:rPr lang="es-CO" dirty="0" smtClean="0"/>
              <a:t>    La sierva del Señor dice: “El movimiento dominical está avanzando en la oscuridad. Los líderes encubren el verdadero problema, y muchos que se unen al movimiento no ven hacia dónde tiende la corriente oculta... Están trabajando a ciegas.</a:t>
            </a:r>
          </a:p>
          <a:p>
            <a:pPr>
              <a:buNone/>
            </a:pPr>
            <a:endParaRPr lang="es-CO" dirty="0" smtClean="0"/>
          </a:p>
          <a:p>
            <a:pPr>
              <a:buNone/>
            </a:pPr>
            <a:r>
              <a:rPr lang="es-CO" dirty="0" smtClean="0"/>
              <a:t>     No ven que si un gobierno protestante saca los principios que lo han hecho una nación libre e independiente, y mediante leyes incorpora en la Constitución principios que propagarán las falsedades y los engaños papales, se hundirán en los horrores del romanismo de la Edad Oscura.-</a:t>
            </a:r>
            <a:r>
              <a:rPr lang="es-CO" dirty="0" smtClean="0">
                <a:solidFill>
                  <a:srgbClr val="FF0000"/>
                </a:solidFill>
              </a:rPr>
              <a:t>RH Extra, Diciembre 11, 1888.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2">
              <a:lumMod val="20000"/>
              <a:lumOff val="80000"/>
            </a:schemeClr>
          </a:solidFill>
        </p:spPr>
        <p:txBody>
          <a:bodyPr>
            <a:normAutofit fontScale="85000" lnSpcReduction="20000"/>
          </a:bodyPr>
          <a:lstStyle/>
          <a:p>
            <a:r>
              <a:rPr lang="es-CO" dirty="0" smtClean="0"/>
              <a:t>Son muchos los que, aun entre los empeñados en este movimiento para imponer el domingo, </a:t>
            </a:r>
            <a:r>
              <a:rPr lang="es-CO" b="1" dirty="0" smtClean="0">
                <a:solidFill>
                  <a:srgbClr val="0070C0"/>
                </a:solidFill>
              </a:rPr>
              <a:t>están ciegos en cuanto a los resultados que seguirán a esta acción</a:t>
            </a:r>
            <a:r>
              <a:rPr lang="es-CO" dirty="0" smtClean="0"/>
              <a:t>. No ven que están atentando directamente contra la libertad religiosa.</a:t>
            </a:r>
          </a:p>
          <a:p>
            <a:endParaRPr lang="es-CO" dirty="0" smtClean="0"/>
          </a:p>
          <a:p>
            <a:r>
              <a:rPr lang="es-CO" dirty="0" smtClean="0"/>
              <a:t> Son muchos los que nunca han comprendido las obligaciones que impone el día de reposo bíblico ni el fundamento falso sobre el cual descansa la institución del domingo... </a:t>
            </a:r>
          </a:p>
          <a:p>
            <a:endParaRPr lang="es-CO" dirty="0" smtClean="0"/>
          </a:p>
          <a:p>
            <a:r>
              <a:rPr lang="es-CO" dirty="0" smtClean="0"/>
              <a:t>Los que están haciendo un esfuerzo para cambiar la Constitución (de los Estados Unidos) y obtener una ley que imponga la observancia del domingo, no se dan cuenta de lo que será el resultado. Una crisis está por sobrecogernos.-</a:t>
            </a:r>
            <a:r>
              <a:rPr lang="es-CO" dirty="0" smtClean="0">
                <a:solidFill>
                  <a:srgbClr val="FF0000"/>
                </a:solidFill>
              </a:rPr>
              <a:t>2JT 318, 352 (1889).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7"/>
            <a:ext cx="8568952" cy="720080"/>
          </a:xfrm>
        </p:spPr>
        <p:txBody>
          <a:bodyPr>
            <a:normAutofit fontScale="92500"/>
          </a:bodyPr>
          <a:lstStyle/>
          <a:p>
            <a:pPr>
              <a:buNone/>
            </a:pPr>
            <a:r>
              <a:rPr lang="es-CO" dirty="0" smtClean="0"/>
              <a:t>      </a:t>
            </a:r>
            <a:r>
              <a:rPr lang="es-CO" b="1" u="sng" dirty="0" smtClean="0">
                <a:solidFill>
                  <a:srgbClr val="FF0000"/>
                </a:solidFill>
              </a:rPr>
              <a:t>¿Debemos quedarnos sentados sin hacer nada? </a:t>
            </a:r>
          </a:p>
        </p:txBody>
      </p:sp>
      <p:sp>
        <p:nvSpPr>
          <p:cNvPr id="4" name="3 Rectángulo"/>
          <p:cNvSpPr/>
          <p:nvPr/>
        </p:nvSpPr>
        <p:spPr>
          <a:xfrm>
            <a:off x="0" y="1628800"/>
            <a:ext cx="5580112" cy="4678204"/>
          </a:xfrm>
          <a:prstGeom prst="rect">
            <a:avLst/>
          </a:prstGeom>
          <a:solidFill>
            <a:schemeClr val="accent1">
              <a:lumMod val="20000"/>
              <a:lumOff val="80000"/>
            </a:schemeClr>
          </a:solidFill>
        </p:spPr>
        <p:txBody>
          <a:bodyPr wrap="square">
            <a:spAutoFit/>
          </a:bodyPr>
          <a:lstStyle/>
          <a:p>
            <a:pPr algn="ctr">
              <a:buNone/>
            </a:pPr>
            <a:r>
              <a:rPr lang="es-CO" sz="2800" dirty="0" smtClean="0"/>
              <a:t> Es nuestro deber hacer todo lo que está en nuestro poder para prevenir el peligro  que nos amenaza... Sobre todos los hombres y mujeres de oración en todo el país recae la gran responsabilidad de pedir que Dios despeje esta nube maligna y conceda unos pocos años más de gracia para trabajar por el Maestro.</a:t>
            </a:r>
            <a:r>
              <a:rPr lang="es-CO" sz="2800" dirty="0" smtClean="0">
                <a:solidFill>
                  <a:srgbClr val="FF0000"/>
                </a:solidFill>
              </a:rPr>
              <a:t> –RH Extra, Escrito en Diciembre 11, 1888.</a:t>
            </a:r>
            <a:r>
              <a:rPr lang="es-CO" sz="2800" dirty="0" smtClean="0"/>
              <a:t> </a:t>
            </a:r>
          </a:p>
          <a:p>
            <a:endParaRPr lang="es-CO" dirty="0" smtClean="0"/>
          </a:p>
        </p:txBody>
      </p:sp>
      <p:pic>
        <p:nvPicPr>
          <p:cNvPr id="61442" name="Picture 2" descr="http://t0.gstatic.com/images?q=tbn:ANd9GcQiq5ds9Fw76z5Tu6jIbndIb5eAnrz6Ui4SuCDdB4AFliuAbSUM9Q"/>
          <p:cNvPicPr>
            <a:picLocks noChangeAspect="1" noChangeArrowheads="1"/>
          </p:cNvPicPr>
          <p:nvPr/>
        </p:nvPicPr>
        <p:blipFill>
          <a:blip r:embed="rId2" cstate="print"/>
          <a:srcRect/>
          <a:stretch>
            <a:fillRect/>
          </a:stretch>
        </p:blipFill>
        <p:spPr bwMode="auto">
          <a:xfrm>
            <a:off x="5724128" y="1628800"/>
            <a:ext cx="2827015" cy="46805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61442"/>
                                        </p:tgtEl>
                                        <p:attrNameLst>
                                          <p:attrName>style.visibility</p:attrName>
                                        </p:attrNameLst>
                                      </p:cBhvr>
                                      <p:to>
                                        <p:strVal val="visible"/>
                                      </p:to>
                                    </p:set>
                                    <p:animEffect transition="in" filter="wheel(4)">
                                      <p:cBhvr>
                                        <p:cTn id="12" dur="2000"/>
                                        <p:tgtEl>
                                          <p:spTgt spid="61442"/>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4)">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5580112" cy="6858000"/>
          </a:xfrm>
          <a:solidFill>
            <a:schemeClr val="accent6">
              <a:lumMod val="20000"/>
              <a:lumOff val="80000"/>
            </a:schemeClr>
          </a:solidFill>
        </p:spPr>
        <p:txBody>
          <a:bodyPr>
            <a:normAutofit fontScale="85000" lnSpcReduction="20000"/>
          </a:bodyPr>
          <a:lstStyle/>
          <a:p>
            <a:pPr>
              <a:buNone/>
            </a:pPr>
            <a:r>
              <a:rPr lang="es-CO" dirty="0" smtClean="0"/>
              <a:t>    Aquellos que ahora observan los mandamientos de Dios, necesitan moverse para que puedan obtener la ayuda especial que sólo Dios puede darles. </a:t>
            </a:r>
          </a:p>
          <a:p>
            <a:pPr>
              <a:buNone/>
            </a:pPr>
            <a:endParaRPr lang="es-CO" dirty="0" smtClean="0"/>
          </a:p>
          <a:p>
            <a:pPr>
              <a:buNone/>
            </a:pPr>
            <a:r>
              <a:rPr lang="es-CO" dirty="0" smtClean="0"/>
              <a:t>     Debieran trabajar más fervientemente para dilatar tanto como sea posible la calamidad que los amenaza.</a:t>
            </a:r>
            <a:r>
              <a:rPr lang="es-CO" dirty="0" smtClean="0">
                <a:solidFill>
                  <a:srgbClr val="FF0000"/>
                </a:solidFill>
              </a:rPr>
              <a:t>-RH Diciembre 18, 1888</a:t>
            </a:r>
            <a:r>
              <a:rPr lang="es-CO" dirty="0" smtClean="0"/>
              <a:t>. </a:t>
            </a:r>
          </a:p>
          <a:p>
            <a:pPr>
              <a:buNone/>
            </a:pPr>
            <a:endParaRPr lang="es-CO" dirty="0" smtClean="0"/>
          </a:p>
          <a:p>
            <a:pPr>
              <a:buNone/>
            </a:pPr>
            <a:r>
              <a:rPr lang="es-CO" dirty="0" smtClean="0"/>
              <a:t>    Que los hijos de Dios, guardadores de los mandamientos, no permanezcan ahora en silencio como si hubiéramos de conformarnos con la situación.-</a:t>
            </a:r>
            <a:r>
              <a:rPr lang="es-CO" dirty="0" smtClean="0">
                <a:solidFill>
                  <a:srgbClr val="FF0000"/>
                </a:solidFill>
              </a:rPr>
              <a:t>7CBA 986 (1889). </a:t>
            </a:r>
          </a:p>
          <a:p>
            <a:endParaRPr lang="es-CO" dirty="0"/>
          </a:p>
        </p:txBody>
      </p:sp>
      <p:pic>
        <p:nvPicPr>
          <p:cNvPr id="106498" name="Picture 2" descr="http://t2.gstatic.com/images?q=tbn:ANd9GcTxdVLgRdKtx2pI7-wHD4YHI7O-sOu2ps0MVBTSdsKEDwFO8JJcvg"/>
          <p:cNvPicPr>
            <a:picLocks noChangeAspect="1" noChangeArrowheads="1"/>
          </p:cNvPicPr>
          <p:nvPr/>
        </p:nvPicPr>
        <p:blipFill>
          <a:blip r:embed="rId2" cstate="print"/>
          <a:srcRect/>
          <a:stretch>
            <a:fillRect/>
          </a:stretch>
        </p:blipFill>
        <p:spPr bwMode="auto">
          <a:xfrm>
            <a:off x="5580112" y="0"/>
            <a:ext cx="3384376" cy="2564904"/>
          </a:xfrm>
          <a:prstGeom prst="rect">
            <a:avLst/>
          </a:prstGeom>
          <a:noFill/>
        </p:spPr>
      </p:pic>
      <p:pic>
        <p:nvPicPr>
          <p:cNvPr id="106500" name="Picture 4" descr="http://t0.gstatic.com/images?q=tbn:ANd9GcQVREo-IonSi_RO_PtrM6RJuTRoCAy3aoulXhYCKhXfegXWnasR7w"/>
          <p:cNvPicPr>
            <a:picLocks noChangeAspect="1" noChangeArrowheads="1"/>
          </p:cNvPicPr>
          <p:nvPr/>
        </p:nvPicPr>
        <p:blipFill>
          <a:blip r:embed="rId3" cstate="print"/>
          <a:srcRect/>
          <a:stretch>
            <a:fillRect/>
          </a:stretch>
        </p:blipFill>
        <p:spPr bwMode="auto">
          <a:xfrm>
            <a:off x="5580112" y="2708921"/>
            <a:ext cx="3384376" cy="2088232"/>
          </a:xfrm>
          <a:prstGeom prst="rect">
            <a:avLst/>
          </a:prstGeom>
          <a:noFill/>
        </p:spPr>
      </p:pic>
      <p:sp>
        <p:nvSpPr>
          <p:cNvPr id="6" name="5 Rectángulo"/>
          <p:cNvSpPr/>
          <p:nvPr/>
        </p:nvSpPr>
        <p:spPr>
          <a:xfrm>
            <a:off x="5580112" y="4941168"/>
            <a:ext cx="3384376" cy="1754326"/>
          </a:xfrm>
          <a:prstGeom prst="rect">
            <a:avLst/>
          </a:prstGeom>
          <a:solidFill>
            <a:srgbClr val="FFFF00"/>
          </a:solidFill>
        </p:spPr>
        <p:txBody>
          <a:bodyPr wrap="square">
            <a:spAutoFit/>
          </a:bodyPr>
          <a:lstStyle/>
          <a:p>
            <a:pPr algn="ctr"/>
            <a:r>
              <a:rPr lang="es-CO" b="1" dirty="0" smtClean="0"/>
              <a:t>Cono centinela de la verdad, es mi deber hacer sonar la trompeta, y advertir a la iglesia que el tiempo se está acabando, para que a su ves esta lo anuncie al mundo.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106500"/>
                                        </p:tgtEl>
                                        <p:attrNameLst>
                                          <p:attrName>style.visibility</p:attrName>
                                        </p:attrNameLst>
                                      </p:cBhvr>
                                      <p:to>
                                        <p:strVal val="visible"/>
                                      </p:to>
                                    </p:set>
                                    <p:animEffect transition="in" filter="fade">
                                      <p:cBhvr>
                                        <p:cTn id="17" dur="100"/>
                                        <p:tgtEl>
                                          <p:spTgt spid="106500"/>
                                        </p:tgtEl>
                                      </p:cBhvr>
                                    </p:animEffect>
                                    <p:anim calcmode="lin" valueType="num">
                                      <p:cBhvr>
                                        <p:cTn id="18" dur="400" fill="hold"/>
                                        <p:tgtEl>
                                          <p:spTgt spid="106500"/>
                                        </p:tgtEl>
                                        <p:attrNameLst>
                                          <p:attrName>ppt_x</p:attrName>
                                        </p:attrNameLst>
                                      </p:cBhvr>
                                      <p:tavLst>
                                        <p:tav tm="0">
                                          <p:val>
                                            <p:strVal val="#ppt_x"/>
                                          </p:val>
                                        </p:tav>
                                        <p:tav tm="100000">
                                          <p:val>
                                            <p:strVal val="#ppt_x"/>
                                          </p:val>
                                        </p:tav>
                                      </p:tavLst>
                                    </p:anim>
                                    <p:anim calcmode="lin" valueType="num">
                                      <p:cBhvr>
                                        <p:cTn id="19" dur="400" fill="hold"/>
                                        <p:tgtEl>
                                          <p:spTgt spid="106500"/>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10650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10650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7" presetClass="entr" presetSubtype="4"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106498"/>
                                        </p:tgtEl>
                                        <p:attrNameLst>
                                          <p:attrName>style.visibility</p:attrName>
                                        </p:attrNameLst>
                                      </p:cBhvr>
                                      <p:to>
                                        <p:strVal val="visible"/>
                                      </p:to>
                                    </p:set>
                                    <p:anim to="" calcmode="lin" valueType="num">
                                      <p:cBhvr>
                                        <p:cTn id="32" dur="1" fill="hold"/>
                                        <p:tgtEl>
                                          <p:spTgt spid="106498"/>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1" presetClass="entr" presetSubtype="4" fill="hold"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wheel(4)">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1000" fill="hold"/>
                                        <p:tgtEl>
                                          <p:spTgt spid="6"/>
                                        </p:tgtEl>
                                        <p:attrNameLst>
                                          <p:attrName>ppt_w</p:attrName>
                                        </p:attrNameLst>
                                      </p:cBhvr>
                                      <p:tavLst>
                                        <p:tav tm="0">
                                          <p:val>
                                            <p:strVal val="#ppt_w*0.70"/>
                                          </p:val>
                                        </p:tav>
                                        <p:tav tm="100000">
                                          <p:val>
                                            <p:strVal val="#ppt_w"/>
                                          </p:val>
                                        </p:tav>
                                      </p:tavLst>
                                    </p:anim>
                                    <p:anim calcmode="lin" valueType="num">
                                      <p:cBhvr>
                                        <p:cTn id="43" dur="1000" fill="hold"/>
                                        <p:tgtEl>
                                          <p:spTgt spid="6"/>
                                        </p:tgtEl>
                                        <p:attrNameLst>
                                          <p:attrName>ppt_h</p:attrName>
                                        </p:attrNameLst>
                                      </p:cBhvr>
                                      <p:tavLst>
                                        <p:tav tm="0">
                                          <p:val>
                                            <p:strVal val="#ppt_h"/>
                                          </p:val>
                                        </p:tav>
                                        <p:tav tm="100000">
                                          <p:val>
                                            <p:strVal val="#ppt_h"/>
                                          </p:val>
                                        </p:tav>
                                      </p:tavLst>
                                    </p:anim>
                                    <p:animEffect transition="in" filter="fade">
                                      <p:cBhvr>
                                        <p:cTn id="44"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7"/>
            <a:ext cx="5760640" cy="4176464"/>
          </a:xfrm>
          <a:solidFill>
            <a:schemeClr val="accent4">
              <a:lumMod val="20000"/>
              <a:lumOff val="80000"/>
            </a:schemeClr>
          </a:solidFill>
        </p:spPr>
        <p:txBody>
          <a:bodyPr>
            <a:normAutofit fontScale="85000" lnSpcReduction="20000"/>
          </a:bodyPr>
          <a:lstStyle/>
          <a:p>
            <a:pPr algn="ctr">
              <a:buNone/>
            </a:pPr>
            <a:r>
              <a:rPr lang="es-CO" dirty="0" smtClean="0"/>
              <a:t>No estamos haciendo la voluntad de Dios si permanecemos quietos sin hacer nada para preservar la libertad de conciencia. Deben ascender a Dios oraciones fervientes y eficaces para que esta calamidad sea </a:t>
            </a:r>
            <a:r>
              <a:rPr lang="es-CO" dirty="0" smtClean="0">
                <a:solidFill>
                  <a:srgbClr val="0070C0"/>
                </a:solidFill>
              </a:rPr>
              <a:t>diferida</a:t>
            </a:r>
            <a:r>
              <a:rPr lang="es-CO" u="sng" dirty="0" smtClean="0">
                <a:solidFill>
                  <a:srgbClr val="0070C0"/>
                </a:solidFill>
              </a:rPr>
              <a:t> hasta que podamos realizar la obra que durante tanto tiempo ha sido descuidada</a:t>
            </a:r>
            <a:r>
              <a:rPr lang="es-CO" u="sng" dirty="0" smtClean="0"/>
              <a:t>. </a:t>
            </a:r>
          </a:p>
          <a:p>
            <a:pPr algn="ctr">
              <a:buNone/>
            </a:pPr>
            <a:r>
              <a:rPr lang="es-CO" b="1" dirty="0" smtClean="0">
                <a:solidFill>
                  <a:srgbClr val="FF0000"/>
                </a:solidFill>
              </a:rPr>
              <a:t>¿Cuál es la obra que hemos descuidado?</a:t>
            </a:r>
          </a:p>
        </p:txBody>
      </p:sp>
      <p:sp>
        <p:nvSpPr>
          <p:cNvPr id="4" name="3 Rectángulo"/>
          <p:cNvSpPr/>
          <p:nvPr/>
        </p:nvSpPr>
        <p:spPr>
          <a:xfrm>
            <a:off x="467544" y="4797151"/>
            <a:ext cx="8280920" cy="1754326"/>
          </a:xfrm>
          <a:prstGeom prst="rect">
            <a:avLst/>
          </a:prstGeom>
          <a:solidFill>
            <a:srgbClr val="FFC000"/>
          </a:solidFill>
        </p:spPr>
        <p:txBody>
          <a:bodyPr wrap="square">
            <a:spAutoFit/>
          </a:bodyPr>
          <a:lstStyle/>
          <a:p>
            <a:pPr algn="ctr"/>
            <a:r>
              <a:rPr lang="es-CO" sz="3600" dirty="0" smtClean="0"/>
              <a:t>Elévense oraciones muy fervientes; y luego </a:t>
            </a:r>
            <a:r>
              <a:rPr lang="es-CO" sz="3600" u="sng" dirty="0" smtClean="0"/>
              <a:t>trabajemos en armonía con nuestras oraciones</a:t>
            </a:r>
            <a:r>
              <a:rPr lang="es-CO" sz="3600" dirty="0" smtClean="0"/>
              <a:t>. -</a:t>
            </a:r>
            <a:r>
              <a:rPr lang="es-CO" sz="3600" dirty="0" smtClean="0">
                <a:solidFill>
                  <a:srgbClr val="FF0000"/>
                </a:solidFill>
              </a:rPr>
              <a:t>2JT 321 (1889). </a:t>
            </a:r>
          </a:p>
        </p:txBody>
      </p:sp>
      <p:pic>
        <p:nvPicPr>
          <p:cNvPr id="107524" name="Picture 4" descr="http://t2.gstatic.com/images?q=tbn:ANd9GcS-FE_rTsH4feXxE13q4o_MMP5cTv-jOWGe7OS58DZAMocksIMhyg"/>
          <p:cNvPicPr>
            <a:picLocks noChangeAspect="1" noChangeArrowheads="1"/>
          </p:cNvPicPr>
          <p:nvPr/>
        </p:nvPicPr>
        <p:blipFill>
          <a:blip r:embed="rId2" cstate="print"/>
          <a:srcRect/>
          <a:stretch>
            <a:fillRect/>
          </a:stretch>
        </p:blipFill>
        <p:spPr bwMode="auto">
          <a:xfrm>
            <a:off x="6228184" y="260648"/>
            <a:ext cx="2592288" cy="2304256"/>
          </a:xfrm>
          <a:prstGeom prst="rect">
            <a:avLst/>
          </a:prstGeom>
          <a:noFill/>
        </p:spPr>
      </p:pic>
      <p:pic>
        <p:nvPicPr>
          <p:cNvPr id="107526" name="Picture 6" descr="http://t0.gstatic.com/images?q=tbn:ANd9GcQH788R_d4Gjw_XXWNheQeAPn09KIxZHtlI9dLMFijz9Vyy0alf"/>
          <p:cNvPicPr>
            <a:picLocks noChangeAspect="1" noChangeArrowheads="1"/>
          </p:cNvPicPr>
          <p:nvPr/>
        </p:nvPicPr>
        <p:blipFill>
          <a:blip r:embed="rId3" cstate="print"/>
          <a:srcRect/>
          <a:stretch>
            <a:fillRect/>
          </a:stretch>
        </p:blipFill>
        <p:spPr bwMode="auto">
          <a:xfrm>
            <a:off x="6228184" y="2708920"/>
            <a:ext cx="2619375" cy="194421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strVal val="#ppt_w*0.70"/>
                                          </p:val>
                                        </p:tav>
                                        <p:tav tm="100000">
                                          <p:val>
                                            <p:strVal val="#ppt_w"/>
                                          </p:val>
                                        </p:tav>
                                      </p:tavLst>
                                    </p:anim>
                                    <p:anim calcmode="lin" valueType="num">
                                      <p:cBhvr>
                                        <p:cTn id="8" dur="1000" fill="hold"/>
                                        <p:tgtEl>
                                          <p:spTgt spid="3">
                                            <p:bg/>
                                          </p:spTgt>
                                        </p:tgtEl>
                                        <p:attrNameLst>
                                          <p:attrName>ppt_h</p:attrName>
                                        </p:attrNameLst>
                                      </p:cBhvr>
                                      <p:tavLst>
                                        <p:tav tm="0">
                                          <p:val>
                                            <p:strVal val="#ppt_h"/>
                                          </p:val>
                                        </p:tav>
                                        <p:tav tm="100000">
                                          <p:val>
                                            <p:strVal val="#ppt_h"/>
                                          </p:val>
                                        </p:tav>
                                      </p:tavLst>
                                    </p:anim>
                                    <p:animEffect transition="in" filter="fade">
                                      <p:cBhvr>
                                        <p:cTn id="9" dur="10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nodeType="clickEffect">
                                  <p:stCondLst>
                                    <p:cond delay="0"/>
                                  </p:stCondLst>
                                  <p:childTnLst>
                                    <p:set>
                                      <p:cBhvr>
                                        <p:cTn id="27" dur="1" fill="hold">
                                          <p:stCondLst>
                                            <p:cond delay="0"/>
                                          </p:stCondLst>
                                        </p:cTn>
                                        <p:tgtEl>
                                          <p:spTgt spid="107524"/>
                                        </p:tgtEl>
                                        <p:attrNameLst>
                                          <p:attrName>style.visibility</p:attrName>
                                        </p:attrNameLst>
                                      </p:cBhvr>
                                      <p:to>
                                        <p:strVal val="visible"/>
                                      </p:to>
                                    </p:set>
                                    <p:anim to="" calcmode="lin" valueType="num">
                                      <p:cBhvr>
                                        <p:cTn id="28" dur="1" fill="hold"/>
                                        <p:tgtEl>
                                          <p:spTgt spid="107524"/>
                                        </p:tgtEl>
                                        <p:attrNameLst>
                                          <p:attrName/>
                                        </p:attrNameLst>
                                      </p:cBhvr>
                                    </p:anim>
                                  </p:childTnLst>
                                </p:cTn>
                              </p:par>
                            </p:childTnLst>
                          </p:cTn>
                        </p:par>
                      </p:childTnLst>
                    </p:cTn>
                  </p:par>
                  <p:par>
                    <p:cTn id="29" fill="hold">
                      <p:stCondLst>
                        <p:cond delay="indefinite"/>
                      </p:stCondLst>
                      <p:childTnLst>
                        <p:par>
                          <p:cTn id="30" fill="hold">
                            <p:stCondLst>
                              <p:cond delay="0"/>
                            </p:stCondLst>
                            <p:childTnLst>
                              <p:par>
                                <p:cTn id="31" presetID="43" presetClass="entr" presetSubtype="0" fill="hold" nodeType="clickEffect">
                                  <p:stCondLst>
                                    <p:cond delay="0"/>
                                  </p:stCondLst>
                                  <p:childTnLst>
                                    <p:set>
                                      <p:cBhvr>
                                        <p:cTn id="32" dur="1" fill="hold">
                                          <p:stCondLst>
                                            <p:cond delay="0"/>
                                          </p:stCondLst>
                                        </p:cTn>
                                        <p:tgtEl>
                                          <p:spTgt spid="107526"/>
                                        </p:tgtEl>
                                        <p:attrNameLst>
                                          <p:attrName>style.visibility</p:attrName>
                                        </p:attrNameLst>
                                      </p:cBhvr>
                                      <p:to>
                                        <p:strVal val="visible"/>
                                      </p:to>
                                    </p:set>
                                    <p:animEffect transition="in" filter="fade">
                                      <p:cBhvr>
                                        <p:cTn id="33" dur="100"/>
                                        <p:tgtEl>
                                          <p:spTgt spid="107526"/>
                                        </p:tgtEl>
                                      </p:cBhvr>
                                    </p:animEffect>
                                    <p:anim calcmode="lin" valueType="num">
                                      <p:cBhvr>
                                        <p:cTn id="34" dur="400" fill="hold"/>
                                        <p:tgtEl>
                                          <p:spTgt spid="107526"/>
                                        </p:tgtEl>
                                        <p:attrNameLst>
                                          <p:attrName>ppt_x</p:attrName>
                                        </p:attrNameLst>
                                      </p:cBhvr>
                                      <p:tavLst>
                                        <p:tav tm="0">
                                          <p:val>
                                            <p:strVal val="#ppt_x"/>
                                          </p:val>
                                        </p:tav>
                                        <p:tav tm="100000">
                                          <p:val>
                                            <p:strVal val="#ppt_x"/>
                                          </p:val>
                                        </p:tav>
                                      </p:tavLst>
                                    </p:anim>
                                    <p:anim calcmode="lin" valueType="num">
                                      <p:cBhvr>
                                        <p:cTn id="35" dur="400" fill="hold"/>
                                        <p:tgtEl>
                                          <p:spTgt spid="107526"/>
                                        </p:tgtEl>
                                        <p:attrNameLst>
                                          <p:attrName>ppt_y</p:attrName>
                                        </p:attrNameLst>
                                      </p:cBhvr>
                                      <p:tavLst>
                                        <p:tav tm="0">
                                          <p:val>
                                            <p:strVal val="#ppt_y+0.31"/>
                                          </p:val>
                                        </p:tav>
                                        <p:tav tm="100000">
                                          <p:val>
                                            <p:strVal val="#ppt_y+0.31"/>
                                          </p:val>
                                        </p:tav>
                                      </p:tavLst>
                                    </p:anim>
                                    <p:anim calcmode="lin" valueType="num">
                                      <p:cBhvr>
                                        <p:cTn id="36" dur="600" decel="50000" fill="hold">
                                          <p:stCondLst>
                                            <p:cond delay="400"/>
                                          </p:stCondLst>
                                        </p:cTn>
                                        <p:tgtEl>
                                          <p:spTgt spid="1075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7" dur="600" decel="50000" fill="hold">
                                          <p:stCondLst>
                                            <p:cond delay="400"/>
                                          </p:stCondLst>
                                        </p:cTn>
                                        <p:tgtEl>
                                          <p:spTgt spid="1075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1" presetClass="entr" presetSubtype="4"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heel(4)">
                                      <p:cBhvr>
                                        <p:cTn id="4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088231"/>
          </a:xfrm>
          <a:solidFill>
            <a:schemeClr val="accent3">
              <a:lumMod val="20000"/>
              <a:lumOff val="80000"/>
            </a:schemeClr>
          </a:solidFill>
        </p:spPr>
        <p:txBody>
          <a:bodyPr>
            <a:normAutofit fontScale="77500" lnSpcReduction="20000"/>
          </a:bodyPr>
          <a:lstStyle/>
          <a:p>
            <a:pPr>
              <a:buNone/>
            </a:pPr>
            <a:r>
              <a:rPr lang="es-CO" dirty="0" smtClean="0"/>
              <a:t>    Hay muchos que están tranquilos, como durmiendo. Dicen: "Si la profecía ha predicho la imposición de la observancia dominical, con toda seguridad la ley será promulga " y habiendo arribado a esta conclusión se sientan en una serena expectación del evento, consolándose con la idea de que Dios protegerá a su pueblo en el día de angustia. </a:t>
            </a:r>
          </a:p>
        </p:txBody>
      </p:sp>
      <p:sp>
        <p:nvSpPr>
          <p:cNvPr id="4" name="3 Rectángulo"/>
          <p:cNvSpPr/>
          <p:nvPr/>
        </p:nvSpPr>
        <p:spPr>
          <a:xfrm>
            <a:off x="323528" y="2564904"/>
            <a:ext cx="5328592" cy="3416320"/>
          </a:xfrm>
          <a:prstGeom prst="rect">
            <a:avLst/>
          </a:prstGeom>
          <a:solidFill>
            <a:schemeClr val="accent2">
              <a:lumMod val="20000"/>
              <a:lumOff val="80000"/>
            </a:schemeClr>
          </a:solidFill>
        </p:spPr>
        <p:txBody>
          <a:bodyPr wrap="square">
            <a:spAutoFit/>
          </a:bodyPr>
          <a:lstStyle/>
          <a:p>
            <a:pPr algn="ctr">
              <a:buNone/>
            </a:pPr>
            <a:r>
              <a:rPr lang="es-CO" sz="2400" dirty="0" smtClean="0"/>
              <a:t>Pero Dios no nos salvará si no hacemos el menor esfuerzo para realizar la obra que nos ha encomendado... Como fieles atalayas, debiéramos ver la espada que viene y dar la advertencia, para que</a:t>
            </a:r>
            <a:r>
              <a:rPr lang="es-CO" sz="2400" b="1" dirty="0" smtClean="0">
                <a:solidFill>
                  <a:srgbClr val="00B0F0"/>
                </a:solidFill>
              </a:rPr>
              <a:t> hombres y mujeres no prosigan por ignorancia un curso de acción que evitarían si conociesen la verdad</a:t>
            </a:r>
            <a:r>
              <a:rPr lang="es-CO" sz="2400" dirty="0" smtClean="0"/>
              <a:t>.</a:t>
            </a:r>
            <a:r>
              <a:rPr lang="es-CO" sz="2400" dirty="0" smtClean="0">
                <a:solidFill>
                  <a:srgbClr val="FF0000"/>
                </a:solidFill>
              </a:rPr>
              <a:t>-RH Extra, Diciembre 24, 1889 </a:t>
            </a:r>
          </a:p>
        </p:txBody>
      </p:sp>
      <p:pic>
        <p:nvPicPr>
          <p:cNvPr id="109570" name="Picture 2" descr="http://t3.gstatic.com/images?q=tbn:ANd9GcSp8DgWnxDIvPem-T-bpoPJP4hFS8VF5nSmRwrgiGSVeE88YltC"/>
          <p:cNvPicPr>
            <a:picLocks noChangeAspect="1" noChangeArrowheads="1"/>
          </p:cNvPicPr>
          <p:nvPr/>
        </p:nvPicPr>
        <p:blipFill>
          <a:blip r:embed="rId2" cstate="print"/>
          <a:srcRect/>
          <a:stretch>
            <a:fillRect/>
          </a:stretch>
        </p:blipFill>
        <p:spPr bwMode="auto">
          <a:xfrm>
            <a:off x="5724128" y="4437112"/>
            <a:ext cx="2457450" cy="2088232"/>
          </a:xfrm>
          <a:prstGeom prst="rect">
            <a:avLst/>
          </a:prstGeom>
          <a:noFill/>
        </p:spPr>
      </p:pic>
      <p:pic>
        <p:nvPicPr>
          <p:cNvPr id="109572" name="Picture 4" descr="http://t2.gstatic.com/images?q=tbn:ANd9GcSjBcTp1gmvCL8qL23qGMfwAvGP5KVc0qbu_Iv4LzCs7ARuWQfx"/>
          <p:cNvPicPr>
            <a:picLocks noChangeAspect="1" noChangeArrowheads="1"/>
          </p:cNvPicPr>
          <p:nvPr/>
        </p:nvPicPr>
        <p:blipFill>
          <a:blip r:embed="rId3" cstate="print"/>
          <a:srcRect/>
          <a:stretch>
            <a:fillRect/>
          </a:stretch>
        </p:blipFill>
        <p:spPr bwMode="auto">
          <a:xfrm>
            <a:off x="6228184" y="2492896"/>
            <a:ext cx="2619375" cy="174307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nodeType="clickEffect">
                                  <p:stCondLst>
                                    <p:cond delay="0"/>
                                  </p:stCondLst>
                                  <p:childTnLst>
                                    <p:set>
                                      <p:cBhvr>
                                        <p:cTn id="24" dur="1" fill="hold">
                                          <p:stCondLst>
                                            <p:cond delay="0"/>
                                          </p:stCondLst>
                                        </p:cTn>
                                        <p:tgtEl>
                                          <p:spTgt spid="109572"/>
                                        </p:tgtEl>
                                        <p:attrNameLst>
                                          <p:attrName>style.visibility</p:attrName>
                                        </p:attrNameLst>
                                      </p:cBhvr>
                                      <p:to>
                                        <p:strVal val="visible"/>
                                      </p:to>
                                    </p:set>
                                    <p:animEffect transition="in" filter="fade">
                                      <p:cBhvr>
                                        <p:cTn id="25" dur="100"/>
                                        <p:tgtEl>
                                          <p:spTgt spid="109572"/>
                                        </p:tgtEl>
                                      </p:cBhvr>
                                    </p:animEffect>
                                    <p:anim calcmode="lin" valueType="num">
                                      <p:cBhvr>
                                        <p:cTn id="26" dur="400" fill="hold"/>
                                        <p:tgtEl>
                                          <p:spTgt spid="109572"/>
                                        </p:tgtEl>
                                        <p:attrNameLst>
                                          <p:attrName>ppt_x</p:attrName>
                                        </p:attrNameLst>
                                      </p:cBhvr>
                                      <p:tavLst>
                                        <p:tav tm="0">
                                          <p:val>
                                            <p:strVal val="#ppt_x"/>
                                          </p:val>
                                        </p:tav>
                                        <p:tav tm="100000">
                                          <p:val>
                                            <p:strVal val="#ppt_x"/>
                                          </p:val>
                                        </p:tav>
                                      </p:tavLst>
                                    </p:anim>
                                    <p:anim calcmode="lin" valueType="num">
                                      <p:cBhvr>
                                        <p:cTn id="27" dur="400" fill="hold"/>
                                        <p:tgtEl>
                                          <p:spTgt spid="109572"/>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10957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10957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nodeType="clickEffect">
                                  <p:stCondLst>
                                    <p:cond delay="0"/>
                                  </p:stCondLst>
                                  <p:childTnLst>
                                    <p:set>
                                      <p:cBhvr>
                                        <p:cTn id="33" dur="1" fill="hold">
                                          <p:stCondLst>
                                            <p:cond delay="0"/>
                                          </p:stCondLst>
                                        </p:cTn>
                                        <p:tgtEl>
                                          <p:spTgt spid="109570"/>
                                        </p:tgtEl>
                                        <p:attrNameLst>
                                          <p:attrName>style.visibility</p:attrName>
                                        </p:attrNameLst>
                                      </p:cBhvr>
                                      <p:to>
                                        <p:strVal val="visible"/>
                                      </p:to>
                                    </p:set>
                                    <p:animEffect transition="in" filter="fade">
                                      <p:cBhvr>
                                        <p:cTn id="34" dur="100"/>
                                        <p:tgtEl>
                                          <p:spTgt spid="109570"/>
                                        </p:tgtEl>
                                      </p:cBhvr>
                                    </p:animEffect>
                                    <p:anim calcmode="lin" valueType="num">
                                      <p:cBhvr>
                                        <p:cTn id="35" dur="400" fill="hold"/>
                                        <p:tgtEl>
                                          <p:spTgt spid="109570"/>
                                        </p:tgtEl>
                                        <p:attrNameLst>
                                          <p:attrName>ppt_x</p:attrName>
                                        </p:attrNameLst>
                                      </p:cBhvr>
                                      <p:tavLst>
                                        <p:tav tm="0">
                                          <p:val>
                                            <p:strVal val="#ppt_x"/>
                                          </p:val>
                                        </p:tav>
                                        <p:tav tm="100000">
                                          <p:val>
                                            <p:strVal val="#ppt_x"/>
                                          </p:val>
                                        </p:tav>
                                      </p:tavLst>
                                    </p:anim>
                                    <p:anim calcmode="lin" valueType="num">
                                      <p:cBhvr>
                                        <p:cTn id="36" dur="400" fill="hold"/>
                                        <p:tgtEl>
                                          <p:spTgt spid="109570"/>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10957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10957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100"/>
                                        <p:tgtEl>
                                          <p:spTgt spid="4"/>
                                        </p:tgtEl>
                                      </p:cBhvr>
                                    </p:animEffect>
                                    <p:anim calcmode="lin" valueType="num">
                                      <p:cBhvr>
                                        <p:cTn id="44" dur="400" fill="hold"/>
                                        <p:tgtEl>
                                          <p:spTgt spid="4"/>
                                        </p:tgtEl>
                                        <p:attrNameLst>
                                          <p:attrName>ppt_x</p:attrName>
                                        </p:attrNameLst>
                                      </p:cBhvr>
                                      <p:tavLst>
                                        <p:tav tm="0">
                                          <p:val>
                                            <p:strVal val="#ppt_x"/>
                                          </p:val>
                                        </p:tav>
                                        <p:tav tm="100000">
                                          <p:val>
                                            <p:strVal val="#ppt_x"/>
                                          </p:val>
                                        </p:tav>
                                      </p:tavLst>
                                    </p:anim>
                                    <p:anim calcmode="lin" valueType="num">
                                      <p:cBhvr>
                                        <p:cTn id="45" dur="400" fill="hold"/>
                                        <p:tgtEl>
                                          <p:spTgt spid="4"/>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CO" dirty="0" smtClean="0">
                <a:solidFill>
                  <a:srgbClr val="002060"/>
                </a:solidFill>
                <a:latin typeface="Agency FB" pitchFamily="34" charset="0"/>
              </a:rPr>
              <a:t>¿De que forma nos podemos opones a las leyes dominicales?</a:t>
            </a:r>
            <a:endParaRPr lang="es-CO" dirty="0">
              <a:solidFill>
                <a:srgbClr val="002060"/>
              </a:solidFill>
              <a:latin typeface="Agency FB" pitchFamily="34" charset="0"/>
            </a:endParaRPr>
          </a:p>
        </p:txBody>
      </p:sp>
      <p:sp>
        <p:nvSpPr>
          <p:cNvPr id="3" name="2 Marcador de contenido"/>
          <p:cNvSpPr>
            <a:spLocks noGrp="1"/>
          </p:cNvSpPr>
          <p:nvPr>
            <p:ph idx="1"/>
          </p:nvPr>
        </p:nvSpPr>
        <p:spPr>
          <a:xfrm>
            <a:off x="0" y="1600200"/>
            <a:ext cx="9144000" cy="5257800"/>
          </a:xfrm>
          <a:solidFill>
            <a:schemeClr val="accent3">
              <a:lumMod val="20000"/>
              <a:lumOff val="80000"/>
            </a:schemeClr>
          </a:solidFill>
        </p:spPr>
        <p:txBody>
          <a:bodyPr>
            <a:normAutofit fontScale="85000" lnSpcReduction="10000"/>
          </a:bodyPr>
          <a:lstStyle/>
          <a:p>
            <a:pPr>
              <a:buNone/>
            </a:pPr>
            <a:r>
              <a:rPr lang="es-CO" sz="4200" u="sng" dirty="0" smtClean="0">
                <a:solidFill>
                  <a:srgbClr val="FF0000"/>
                </a:solidFill>
              </a:rPr>
              <a:t>Oponeos a las leyes mediante la pluma y el voto </a:t>
            </a:r>
          </a:p>
          <a:p>
            <a:endParaRPr lang="es-CO" dirty="0" smtClean="0"/>
          </a:p>
          <a:p>
            <a:pPr>
              <a:buNone/>
            </a:pPr>
            <a:r>
              <a:rPr lang="es-CO" dirty="0" smtClean="0"/>
              <a:t>     No podemos trabajar para agradar a hombres que usarán su influencia para agradar a hombres que usarán su influencia para reprimir la libertad religiosa y poner en marcha medidas opresivas a fin de exigir a sus semejantes que observen el domingo como el día de reposo. </a:t>
            </a:r>
          </a:p>
          <a:p>
            <a:endParaRPr lang="es-CO" dirty="0" smtClean="0"/>
          </a:p>
          <a:p>
            <a:pPr>
              <a:buNone/>
            </a:pPr>
            <a:r>
              <a:rPr lang="es-CO" dirty="0" smtClean="0"/>
              <a:t>     No debe reverenciarse el primer día de la semana. Es un día de reposo espurio, y los miembros de la familia del Señor no pueden compartir con los hombres que exaltan este día y violan la ley de Dios al hollar su día de reposo. </a:t>
            </a:r>
          </a:p>
          <a:p>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6012160" cy="6597352"/>
          </a:xfrm>
          <a:blipFill>
            <a:blip r:embed="rId2" cstate="print"/>
            <a:tile tx="0" ty="0" sx="100000" sy="100000" flip="none" algn="tl"/>
          </a:blipFill>
        </p:spPr>
        <p:txBody>
          <a:bodyPr>
            <a:normAutofit/>
          </a:bodyPr>
          <a:lstStyle/>
          <a:p>
            <a:pPr algn="ctr">
              <a:buNone/>
            </a:pPr>
            <a:r>
              <a:rPr lang="es-CO" dirty="0" smtClean="0"/>
              <a:t>   </a:t>
            </a:r>
          </a:p>
          <a:p>
            <a:pPr algn="ctr">
              <a:buNone/>
            </a:pPr>
            <a:r>
              <a:rPr lang="es-CO" sz="4000" dirty="0" smtClean="0"/>
              <a:t>El pueblo de Dios no debe votar para colocar en sus cargos a tales personas, porque al hacerlo </a:t>
            </a:r>
            <a:r>
              <a:rPr lang="es-CO" sz="4000" dirty="0" smtClean="0">
                <a:solidFill>
                  <a:srgbClr val="0070C0"/>
                </a:solidFill>
              </a:rPr>
              <a:t>participan de los pecados que ellos cometen mientras están en sus funciones</a:t>
            </a:r>
            <a:r>
              <a:rPr lang="es-CO" sz="4000" dirty="0" smtClean="0"/>
              <a:t>.-</a:t>
            </a:r>
            <a:r>
              <a:rPr lang="es-CO" sz="4000" dirty="0" smtClean="0">
                <a:solidFill>
                  <a:srgbClr val="FF0000"/>
                </a:solidFill>
              </a:rPr>
              <a:t>FE 475 (1899). </a:t>
            </a:r>
          </a:p>
          <a:p>
            <a:endParaRPr lang="es-CO" sz="4000" dirty="0"/>
          </a:p>
        </p:txBody>
      </p:sp>
      <p:pic>
        <p:nvPicPr>
          <p:cNvPr id="111618" name="Picture 2" descr="http://t3.gstatic.com/images?q=tbn:ANd9GcQ5YgfGqCtBtJW8eQgFyru_vIq5KBjSF8A0Z9bNY056I3Q8Wyff"/>
          <p:cNvPicPr>
            <a:picLocks noChangeAspect="1" noChangeArrowheads="1"/>
          </p:cNvPicPr>
          <p:nvPr/>
        </p:nvPicPr>
        <p:blipFill>
          <a:blip r:embed="rId3" cstate="print"/>
          <a:srcRect/>
          <a:stretch>
            <a:fillRect/>
          </a:stretch>
        </p:blipFill>
        <p:spPr bwMode="auto">
          <a:xfrm>
            <a:off x="6084168" y="1628800"/>
            <a:ext cx="2808312" cy="3672408"/>
          </a:xfrm>
          <a:prstGeom prst="rect">
            <a:avLst/>
          </a:prstGeom>
          <a:noFill/>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448271"/>
          </a:xfrm>
          <a:solidFill>
            <a:schemeClr val="accent2">
              <a:lumMod val="20000"/>
              <a:lumOff val="80000"/>
            </a:schemeClr>
          </a:solidFill>
        </p:spPr>
        <p:txBody>
          <a:bodyPr>
            <a:normAutofit lnSpcReduction="10000"/>
          </a:bodyPr>
          <a:lstStyle/>
          <a:p>
            <a:r>
              <a:rPr lang="es-CO" dirty="0" smtClean="0"/>
              <a:t>Espero que la trompeta dé un sonido certero en cuanto a este movimiento en favor de la ley dominical. Creo que sería mejor si el tema de la perpetuidad de la ley de Dios se convirtiese en una especialidad de nuestras revistas... </a:t>
            </a:r>
          </a:p>
          <a:p>
            <a:endParaRPr lang="es-CO" dirty="0"/>
          </a:p>
        </p:txBody>
      </p:sp>
      <p:sp>
        <p:nvSpPr>
          <p:cNvPr id="4" name="3 Rectángulo"/>
          <p:cNvSpPr/>
          <p:nvPr/>
        </p:nvSpPr>
        <p:spPr>
          <a:xfrm>
            <a:off x="467544" y="3501008"/>
            <a:ext cx="4248472" cy="2554545"/>
          </a:xfrm>
          <a:prstGeom prst="rect">
            <a:avLst/>
          </a:prstGeom>
        </p:spPr>
        <p:txBody>
          <a:bodyPr wrap="square">
            <a:spAutoFit/>
          </a:bodyPr>
          <a:lstStyle/>
          <a:p>
            <a:pPr algn="ctr"/>
            <a:r>
              <a:rPr lang="es-CO" sz="3200" dirty="0" smtClean="0"/>
              <a:t>Ahora debiéramos hacer todo lo que podamos para derrotar esta ley dominical.-</a:t>
            </a:r>
            <a:r>
              <a:rPr lang="es-CO" sz="3200" dirty="0" smtClean="0">
                <a:solidFill>
                  <a:srgbClr val="FF0000"/>
                </a:solidFill>
              </a:rPr>
              <a:t>CW 97-98 (1906) </a:t>
            </a:r>
          </a:p>
        </p:txBody>
      </p:sp>
      <p:pic>
        <p:nvPicPr>
          <p:cNvPr id="76802" name="Picture 2" descr="http://t0.gstatic.com/images?q=tbn:ANd9GcQWbnbSLIpAEFEJDvJCUaMAvFK5DRBbporMMfi-euMYH8jf_H_s"/>
          <p:cNvPicPr>
            <a:picLocks noChangeAspect="1" noChangeArrowheads="1"/>
          </p:cNvPicPr>
          <p:nvPr/>
        </p:nvPicPr>
        <p:blipFill>
          <a:blip r:embed="rId2" cstate="print"/>
          <a:srcRect/>
          <a:stretch>
            <a:fillRect/>
          </a:stretch>
        </p:blipFill>
        <p:spPr bwMode="auto">
          <a:xfrm>
            <a:off x="6588224" y="2924944"/>
            <a:ext cx="2274937" cy="2160240"/>
          </a:xfrm>
          <a:prstGeom prst="rect">
            <a:avLst/>
          </a:prstGeom>
          <a:noFill/>
        </p:spPr>
      </p:pic>
      <p:pic>
        <p:nvPicPr>
          <p:cNvPr id="76804" name="Picture 4" descr="http://t0.gstatic.com/images?q=tbn:ANd9GcQiqpHIwRQ36Y8yPoh5FKhbxKVU8MSYQnqJBHFfh4-9389X3Bgzmg"/>
          <p:cNvPicPr>
            <a:picLocks noChangeAspect="1" noChangeArrowheads="1"/>
          </p:cNvPicPr>
          <p:nvPr/>
        </p:nvPicPr>
        <p:blipFill>
          <a:blip r:embed="rId3" cstate="print"/>
          <a:srcRect/>
          <a:stretch>
            <a:fillRect/>
          </a:stretch>
        </p:blipFill>
        <p:spPr bwMode="auto">
          <a:xfrm rot="3991682">
            <a:off x="4282550" y="4317777"/>
            <a:ext cx="2292887" cy="179328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nodeType="clickEffect">
                                  <p:stCondLst>
                                    <p:cond delay="0"/>
                                  </p:stCondLst>
                                  <p:childTnLst>
                                    <p:set>
                                      <p:cBhvr>
                                        <p:cTn id="24" dur="1" fill="hold">
                                          <p:stCondLst>
                                            <p:cond delay="0"/>
                                          </p:stCondLst>
                                        </p:cTn>
                                        <p:tgtEl>
                                          <p:spTgt spid="76802"/>
                                        </p:tgtEl>
                                        <p:attrNameLst>
                                          <p:attrName>style.visibility</p:attrName>
                                        </p:attrNameLst>
                                      </p:cBhvr>
                                      <p:to>
                                        <p:strVal val="visible"/>
                                      </p:to>
                                    </p:set>
                                    <p:animEffect transition="in" filter="fade">
                                      <p:cBhvr>
                                        <p:cTn id="25" dur="100"/>
                                        <p:tgtEl>
                                          <p:spTgt spid="76802"/>
                                        </p:tgtEl>
                                      </p:cBhvr>
                                    </p:animEffect>
                                    <p:anim calcmode="lin" valueType="num">
                                      <p:cBhvr>
                                        <p:cTn id="26" dur="400" fill="hold"/>
                                        <p:tgtEl>
                                          <p:spTgt spid="76802"/>
                                        </p:tgtEl>
                                        <p:attrNameLst>
                                          <p:attrName>ppt_x</p:attrName>
                                        </p:attrNameLst>
                                      </p:cBhvr>
                                      <p:tavLst>
                                        <p:tav tm="0">
                                          <p:val>
                                            <p:strVal val="#ppt_x"/>
                                          </p:val>
                                        </p:tav>
                                        <p:tav tm="100000">
                                          <p:val>
                                            <p:strVal val="#ppt_x"/>
                                          </p:val>
                                        </p:tav>
                                      </p:tavLst>
                                    </p:anim>
                                    <p:anim calcmode="lin" valueType="num">
                                      <p:cBhvr>
                                        <p:cTn id="27" dur="400" fill="hold"/>
                                        <p:tgtEl>
                                          <p:spTgt spid="76802"/>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7680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7680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1" presetClass="entr" presetSubtype="4" fill="hold" nodeType="clickEffect">
                                  <p:stCondLst>
                                    <p:cond delay="0"/>
                                  </p:stCondLst>
                                  <p:childTnLst>
                                    <p:set>
                                      <p:cBhvr>
                                        <p:cTn id="33" dur="1" fill="hold">
                                          <p:stCondLst>
                                            <p:cond delay="0"/>
                                          </p:stCondLst>
                                        </p:cTn>
                                        <p:tgtEl>
                                          <p:spTgt spid="76804"/>
                                        </p:tgtEl>
                                        <p:attrNameLst>
                                          <p:attrName>style.visibility</p:attrName>
                                        </p:attrNameLst>
                                      </p:cBhvr>
                                      <p:to>
                                        <p:strVal val="visible"/>
                                      </p:to>
                                    </p:set>
                                    <p:animEffect transition="in" filter="wheel(4)">
                                      <p:cBhvr>
                                        <p:cTn id="34" dur="2000"/>
                                        <p:tgtEl>
                                          <p:spTgt spid="76804"/>
                                        </p:tgtEl>
                                      </p:cBhvr>
                                    </p:animEffect>
                                  </p:childTnLst>
                                </p:cTn>
                              </p:par>
                            </p:childTnLst>
                          </p:cTn>
                        </p:par>
                      </p:childTnLst>
                    </p:cTn>
                  </p:par>
                  <p:par>
                    <p:cTn id="35" fill="hold">
                      <p:stCondLst>
                        <p:cond delay="indefinite"/>
                      </p:stCondLst>
                      <p:childTnLst>
                        <p:par>
                          <p:cTn id="36" fill="hold">
                            <p:stCondLst>
                              <p:cond delay="0"/>
                            </p:stCondLst>
                            <p:childTnLst>
                              <p:par>
                                <p:cTn id="37" presetID="21" presetClass="entr" presetSubtype="4"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heel(4)">
                                      <p:cBhvr>
                                        <p:cTn id="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5122912" cy="5361459"/>
          </a:xfrm>
          <a:solidFill>
            <a:schemeClr val="accent6">
              <a:lumMod val="20000"/>
              <a:lumOff val="80000"/>
            </a:schemeClr>
          </a:solidFill>
        </p:spPr>
        <p:txBody>
          <a:bodyPr>
            <a:normAutofit fontScale="92500" lnSpcReduction="10000"/>
          </a:bodyPr>
          <a:lstStyle/>
          <a:p>
            <a:pPr algn="ctr">
              <a:buNone/>
            </a:pPr>
            <a:r>
              <a:rPr lang="es-CO" dirty="0" smtClean="0"/>
              <a:t>    Los Estados Unidos promulgarán una ley dominical. </a:t>
            </a:r>
          </a:p>
          <a:p>
            <a:pPr algn="ctr">
              <a:buNone/>
            </a:pPr>
            <a:endParaRPr lang="es-CO" dirty="0" smtClean="0"/>
          </a:p>
          <a:p>
            <a:pPr algn="ctr">
              <a:buNone/>
            </a:pPr>
            <a:r>
              <a:rPr lang="es-CO" dirty="0" smtClean="0"/>
              <a:t>Cuando nuestra nación abjure de tal manera los principios de su gobierno que promulgue una ley dominical,</a:t>
            </a:r>
            <a:r>
              <a:rPr lang="es-CO" dirty="0" smtClean="0">
                <a:solidFill>
                  <a:srgbClr val="0070C0"/>
                </a:solidFill>
              </a:rPr>
              <a:t> en este caso el protestantismo dará la mano al papismo.</a:t>
            </a:r>
            <a:r>
              <a:rPr lang="es-CO" dirty="0" smtClean="0"/>
              <a:t>-</a:t>
            </a:r>
            <a:r>
              <a:rPr lang="es-CO" dirty="0" smtClean="0">
                <a:solidFill>
                  <a:srgbClr val="FF0000"/>
                </a:solidFill>
              </a:rPr>
              <a:t>2JT 318-319 (1889). 132</a:t>
            </a:r>
          </a:p>
          <a:p>
            <a:endParaRPr lang="es-CO" dirty="0" smtClean="0"/>
          </a:p>
          <a:p>
            <a:endParaRPr lang="es-CO" dirty="0"/>
          </a:p>
        </p:txBody>
      </p:sp>
      <p:pic>
        <p:nvPicPr>
          <p:cNvPr id="1026" name="Picture 2" descr="http://t3.gstatic.com/images?q=tbn:ANd9GcT9jQWTt1bIXa6XbWIUnPtUa1J9DFKP1cvdXeQvLyaB9rbHugXY"/>
          <p:cNvPicPr>
            <a:picLocks noChangeAspect="1" noChangeArrowheads="1"/>
          </p:cNvPicPr>
          <p:nvPr/>
        </p:nvPicPr>
        <p:blipFill>
          <a:blip r:embed="rId2" cstate="print"/>
          <a:srcRect/>
          <a:stretch>
            <a:fillRect/>
          </a:stretch>
        </p:blipFill>
        <p:spPr bwMode="auto">
          <a:xfrm>
            <a:off x="6084168" y="476672"/>
            <a:ext cx="2808312" cy="2304256"/>
          </a:xfrm>
          <a:prstGeom prst="rect">
            <a:avLst/>
          </a:prstGeom>
          <a:noFill/>
        </p:spPr>
      </p:pic>
      <p:pic>
        <p:nvPicPr>
          <p:cNvPr id="1030" name="Picture 6" descr="http://t0.gstatic.com/images?q=tbn:ANd9GcRHBsb418kXwgS_8hGrymRGgWULHoNCYVpGXcJImc68g8hLdltT"/>
          <p:cNvPicPr>
            <a:picLocks noChangeAspect="1" noChangeArrowheads="1"/>
          </p:cNvPicPr>
          <p:nvPr/>
        </p:nvPicPr>
        <p:blipFill>
          <a:blip r:embed="rId3" cstate="print"/>
          <a:srcRect/>
          <a:stretch>
            <a:fillRect/>
          </a:stretch>
        </p:blipFill>
        <p:spPr bwMode="auto">
          <a:xfrm rot="21386261">
            <a:off x="5578372" y="2996560"/>
            <a:ext cx="3438379" cy="353499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0.70"/>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4"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wheel(4)">
                                      <p:cBhvr>
                                        <p:cTn id="14" dur="20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wheel(4)">
                                      <p:cBhvr>
                                        <p:cTn id="19" dur="20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4" fill="hold" nodeType="clickEffect">
                                  <p:stCondLst>
                                    <p:cond delay="0"/>
                                  </p:stCondLst>
                                  <p:childTnLst>
                                    <p:set>
                                      <p:cBhvr>
                                        <p:cTn id="23" dur="1" fill="hold">
                                          <p:stCondLst>
                                            <p:cond delay="0"/>
                                          </p:stCondLst>
                                        </p:cTn>
                                        <p:tgtEl>
                                          <p:spTgt spid="1030"/>
                                        </p:tgtEl>
                                        <p:attrNameLst>
                                          <p:attrName>style.visibility</p:attrName>
                                        </p:attrNameLst>
                                      </p:cBhvr>
                                      <p:to>
                                        <p:strVal val="visible"/>
                                      </p:to>
                                    </p:set>
                                    <p:animEffect transition="in" filter="wheel(4)">
                                      <p:cBhvr>
                                        <p:cTn id="24" dur="2000"/>
                                        <p:tgtEl>
                                          <p:spTgt spid="1030"/>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4" fill="hold"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wheel(4)">
                                      <p:cBhvr>
                                        <p:cTn id="29"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122912" cy="5040559"/>
          </a:xfrm>
          <a:solidFill>
            <a:schemeClr val="accent3">
              <a:lumMod val="20000"/>
              <a:lumOff val="80000"/>
            </a:schemeClr>
          </a:solidFill>
        </p:spPr>
        <p:txBody>
          <a:bodyPr>
            <a:normAutofit fontScale="77500" lnSpcReduction="20000"/>
          </a:bodyPr>
          <a:lstStyle/>
          <a:p>
            <a:pPr>
              <a:buNone/>
            </a:pPr>
            <a:r>
              <a:rPr lang="es-CO" dirty="0" smtClean="0"/>
              <a:t>   </a:t>
            </a:r>
            <a:r>
              <a:rPr lang="es-CO" sz="4000" dirty="0" smtClean="0"/>
              <a:t> </a:t>
            </a:r>
          </a:p>
          <a:p>
            <a:pPr algn="ctr">
              <a:buNone/>
            </a:pPr>
            <a:r>
              <a:rPr lang="es-CO" sz="4000" dirty="0" smtClean="0"/>
              <a:t>    Los protestantes volcarán toda su influencia y su poder del lado del papado; mediante un decreto nacional que imponga el falso día de reposo, darán vida y vigor a la corrompida fe de Roma, reviviendo su tiranía y opresión de las conciencias.-</a:t>
            </a:r>
            <a:r>
              <a:rPr lang="es-CO" sz="4000" dirty="0" smtClean="0">
                <a:solidFill>
                  <a:srgbClr val="FF0000"/>
                </a:solidFill>
              </a:rPr>
              <a:t>Mar 177 (Escrito en 1893). </a:t>
            </a:r>
          </a:p>
        </p:txBody>
      </p:sp>
      <p:sp>
        <p:nvSpPr>
          <p:cNvPr id="4" name="3 Rectángulo"/>
          <p:cNvSpPr/>
          <p:nvPr/>
        </p:nvSpPr>
        <p:spPr>
          <a:xfrm>
            <a:off x="251520" y="5445224"/>
            <a:ext cx="8568952" cy="1384995"/>
          </a:xfrm>
          <a:prstGeom prst="rect">
            <a:avLst/>
          </a:prstGeom>
          <a:solidFill>
            <a:srgbClr val="FFC000"/>
          </a:solidFill>
        </p:spPr>
        <p:txBody>
          <a:bodyPr wrap="square">
            <a:spAutoFit/>
          </a:bodyPr>
          <a:lstStyle/>
          <a:p>
            <a:pPr algn="ctr">
              <a:buNone/>
            </a:pPr>
            <a:r>
              <a:rPr lang="es-CO" sz="2800" dirty="0" smtClean="0"/>
              <a:t>Tarde o temprano las leyes dominicales serán promulgadas.-</a:t>
            </a:r>
            <a:r>
              <a:rPr lang="es-CO" sz="2800" dirty="0" smtClean="0">
                <a:solidFill>
                  <a:srgbClr val="FF0000"/>
                </a:solidFill>
              </a:rPr>
              <a:t>RH Febrero 16, 1905.</a:t>
            </a:r>
            <a:r>
              <a:rPr lang="es-CO" sz="2800" dirty="0" smtClean="0"/>
              <a:t> Recuerde que eso lo dice </a:t>
            </a:r>
            <a:r>
              <a:rPr lang="es-CO" sz="2800" dirty="0" smtClean="0">
                <a:solidFill>
                  <a:srgbClr val="FF0000"/>
                </a:solidFill>
              </a:rPr>
              <a:t>Apoc.13: 15-17. </a:t>
            </a:r>
          </a:p>
        </p:txBody>
      </p:sp>
      <p:pic>
        <p:nvPicPr>
          <p:cNvPr id="75778" name="Picture 2" descr="http://t2.gstatic.com/images?q=tbn:ANd9GcRCRD7CM3-5OcqCdif4TwMaGnOIOcBx8_2Tofr3dUhNAUKiJjwYwg"/>
          <p:cNvPicPr>
            <a:picLocks noChangeAspect="1" noChangeArrowheads="1"/>
          </p:cNvPicPr>
          <p:nvPr/>
        </p:nvPicPr>
        <p:blipFill>
          <a:blip r:embed="rId2" cstate="print"/>
          <a:srcRect/>
          <a:stretch>
            <a:fillRect/>
          </a:stretch>
        </p:blipFill>
        <p:spPr bwMode="auto">
          <a:xfrm>
            <a:off x="5652120" y="476672"/>
            <a:ext cx="3168352" cy="46805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75778"/>
                                        </p:tgtEl>
                                        <p:attrNameLst>
                                          <p:attrName>style.visibility</p:attrName>
                                        </p:attrNameLst>
                                      </p:cBhvr>
                                      <p:to>
                                        <p:strVal val="visible"/>
                                      </p:to>
                                    </p:set>
                                    <p:animEffect transition="in" filter="fade">
                                      <p:cBhvr>
                                        <p:cTn id="7" dur="100"/>
                                        <p:tgtEl>
                                          <p:spTgt spid="75778"/>
                                        </p:tgtEl>
                                      </p:cBhvr>
                                    </p:animEffect>
                                    <p:anim calcmode="lin" valueType="num">
                                      <p:cBhvr>
                                        <p:cTn id="8" dur="400" fill="hold"/>
                                        <p:tgtEl>
                                          <p:spTgt spid="75778"/>
                                        </p:tgtEl>
                                        <p:attrNameLst>
                                          <p:attrName>ppt_x</p:attrName>
                                        </p:attrNameLst>
                                      </p:cBhvr>
                                      <p:tavLst>
                                        <p:tav tm="0">
                                          <p:val>
                                            <p:strVal val="#ppt_x"/>
                                          </p:val>
                                        </p:tav>
                                        <p:tav tm="100000">
                                          <p:val>
                                            <p:strVal val="#ppt_x"/>
                                          </p:val>
                                        </p:tav>
                                      </p:tavLst>
                                    </p:anim>
                                    <p:anim calcmode="lin" valueType="num">
                                      <p:cBhvr>
                                        <p:cTn id="9" dur="400" fill="hold"/>
                                        <p:tgtEl>
                                          <p:spTgt spid="75778"/>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7577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7577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bg/>
                                          </p:spTgt>
                                        </p:tgtEl>
                                        <p:attrNameLst>
                                          <p:attrName>style.visibility</p:attrName>
                                        </p:attrNameLst>
                                      </p:cBhvr>
                                      <p:to>
                                        <p:strVal val="visible"/>
                                      </p:to>
                                    </p:set>
                                    <p:animEffect transition="in" filter="fade">
                                      <p:cBhvr>
                                        <p:cTn id="16" dur="100"/>
                                        <p:tgtEl>
                                          <p:spTgt spid="3">
                                            <p:bg/>
                                          </p:spTgt>
                                        </p:tgtEl>
                                      </p:cBhvr>
                                    </p:animEffect>
                                    <p:anim calcmode="lin" valueType="num">
                                      <p:cBhvr>
                                        <p:cTn id="17" dur="400" fill="hold"/>
                                        <p:tgtEl>
                                          <p:spTgt spid="3">
                                            <p:bg/>
                                          </p:spTgt>
                                        </p:tgtEl>
                                        <p:attrNameLst>
                                          <p:attrName>ppt_x</p:attrName>
                                        </p:attrNameLst>
                                      </p:cBhvr>
                                      <p:tavLst>
                                        <p:tav tm="0">
                                          <p:val>
                                            <p:strVal val="#ppt_x"/>
                                          </p:val>
                                        </p:tav>
                                        <p:tav tm="100000">
                                          <p:val>
                                            <p:strVal val="#ppt_x"/>
                                          </p:val>
                                        </p:tav>
                                      </p:tavLst>
                                    </p:anim>
                                    <p:anim calcmode="lin" valueType="num">
                                      <p:cBhvr>
                                        <p:cTn id="18" dur="400" fill="hold"/>
                                        <p:tgtEl>
                                          <p:spTgt spid="3">
                                            <p:bg/>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
                                        <p:tgtEl>
                                          <p:spTgt spid="3">
                                            <p:txEl>
                                              <p:pRg st="1" end="1"/>
                                            </p:txEl>
                                          </p:spTgt>
                                        </p:tgtEl>
                                      </p:cBhvr>
                                    </p:animEffect>
                                    <p:anim calcmode="lin" valueType="num">
                                      <p:cBhvr>
                                        <p:cTn id="26"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blinds(horizontal)">
                                      <p:cBhvr>
                                        <p:cTn id="3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186808" cy="5577483"/>
          </a:xfrm>
          <a:solidFill>
            <a:schemeClr val="accent2">
              <a:lumMod val="20000"/>
              <a:lumOff val="80000"/>
            </a:schemeClr>
          </a:solidFill>
        </p:spPr>
        <p:txBody>
          <a:bodyPr>
            <a:normAutofit lnSpcReduction="10000"/>
          </a:bodyPr>
          <a:lstStyle/>
          <a:p>
            <a:pPr algn="ctr">
              <a:buNone/>
            </a:pPr>
            <a:r>
              <a:rPr lang="es-CO" dirty="0" smtClean="0"/>
              <a:t>    Pronto las leyes dominicales serán puestas en vigor, y hombres en posiciones de confianza sentirán </a:t>
            </a:r>
            <a:r>
              <a:rPr lang="es-CO" dirty="0" smtClean="0">
                <a:solidFill>
                  <a:srgbClr val="0070C0"/>
                </a:solidFill>
              </a:rPr>
              <a:t>encono</a:t>
            </a:r>
            <a:r>
              <a:rPr lang="es-CO" dirty="0" smtClean="0"/>
              <a:t> (rencor), contra el pequeño puñado que observa los mandamientos de Dios.-</a:t>
            </a:r>
            <a:r>
              <a:rPr lang="es-CO" dirty="0" smtClean="0">
                <a:solidFill>
                  <a:srgbClr val="FF0000"/>
                </a:solidFill>
              </a:rPr>
              <a:t>4MR 278 (1909). </a:t>
            </a:r>
          </a:p>
          <a:p>
            <a:endParaRPr lang="es-CO" dirty="0"/>
          </a:p>
        </p:txBody>
      </p:sp>
      <p:pic>
        <p:nvPicPr>
          <p:cNvPr id="130052" name="Picture 4" descr="http://t2.gstatic.com/images?q=tbn:ANd9GcQ8aYomE8p-bCoPvBUid2DQncDHTxqXeREyj-zv8-J_EbRCDbooMg"/>
          <p:cNvPicPr>
            <a:picLocks noChangeAspect="1" noChangeArrowheads="1"/>
          </p:cNvPicPr>
          <p:nvPr/>
        </p:nvPicPr>
        <p:blipFill>
          <a:blip r:embed="rId2" cstate="print"/>
          <a:srcRect/>
          <a:stretch>
            <a:fillRect/>
          </a:stretch>
        </p:blipFill>
        <p:spPr bwMode="auto">
          <a:xfrm>
            <a:off x="4860032" y="548680"/>
            <a:ext cx="3960440" cy="3744416"/>
          </a:xfrm>
          <a:prstGeom prst="rect">
            <a:avLst/>
          </a:prstGeom>
          <a:noFill/>
        </p:spPr>
      </p:pic>
      <p:sp>
        <p:nvSpPr>
          <p:cNvPr id="4" name="3 Rectángulo"/>
          <p:cNvSpPr/>
          <p:nvPr/>
        </p:nvSpPr>
        <p:spPr>
          <a:xfrm>
            <a:off x="4644008" y="4509120"/>
            <a:ext cx="4176464" cy="1569660"/>
          </a:xfrm>
          <a:prstGeom prst="rect">
            <a:avLst/>
          </a:prstGeom>
          <a:solidFill>
            <a:srgbClr val="FFFF00"/>
          </a:solidFill>
        </p:spPr>
        <p:txBody>
          <a:bodyPr wrap="square">
            <a:spAutoFit/>
          </a:bodyPr>
          <a:lstStyle/>
          <a:p>
            <a:pPr algn="ctr"/>
            <a:r>
              <a:rPr lang="es-CO" sz="2400" b="1" dirty="0" smtClean="0"/>
              <a:t>Observe la imagen, serán buscados con helicópteros en las selvas, pero allí serán protegidos por los ángeles.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130052"/>
                                        </p:tgtEl>
                                        <p:attrNameLst>
                                          <p:attrName>style.visibility</p:attrName>
                                        </p:attrNameLst>
                                      </p:cBhvr>
                                      <p:to>
                                        <p:strVal val="visible"/>
                                      </p:to>
                                    </p:set>
                                    <p:animEffect transition="in" filter="wheel(4)">
                                      <p:cBhvr>
                                        <p:cTn id="7" dur="2000"/>
                                        <p:tgtEl>
                                          <p:spTgt spid="130052"/>
                                        </p:tgtEl>
                                      </p:cBhvr>
                                    </p:animEffect>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100"/>
                                        <p:tgtEl>
                                          <p:spTgt spid="3">
                                            <p:bg/>
                                          </p:spTgt>
                                        </p:tgtEl>
                                      </p:cBhvr>
                                    </p:animEffect>
                                    <p:anim calcmode="lin" valueType="num">
                                      <p:cBhvr>
                                        <p:cTn id="13" dur="400" fill="hold"/>
                                        <p:tgtEl>
                                          <p:spTgt spid="3">
                                            <p:bg/>
                                          </p:spTgt>
                                        </p:tgtEl>
                                        <p:attrNameLst>
                                          <p:attrName>ppt_x</p:attrName>
                                        </p:attrNameLst>
                                      </p:cBhvr>
                                      <p:tavLst>
                                        <p:tav tm="0">
                                          <p:val>
                                            <p:strVal val="#ppt_x"/>
                                          </p:val>
                                        </p:tav>
                                        <p:tav tm="100000">
                                          <p:val>
                                            <p:strVal val="#ppt_x"/>
                                          </p:val>
                                        </p:tav>
                                      </p:tavLst>
                                    </p:anim>
                                    <p:anim calcmode="lin" valueType="num">
                                      <p:cBhvr>
                                        <p:cTn id="14" dur="400" fill="hold"/>
                                        <p:tgtEl>
                                          <p:spTgt spid="3">
                                            <p:bg/>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
                                        <p:tgtEl>
                                          <p:spTgt spid="3">
                                            <p:txEl>
                                              <p:pRg st="0" end="0"/>
                                            </p:txEl>
                                          </p:spTgt>
                                        </p:tgtEl>
                                      </p:cBhvr>
                                    </p:animEffect>
                                    <p:anim calcmode="lin" valueType="num">
                                      <p:cBhvr>
                                        <p:cTn id="22"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blinds(horizontal)">
                                      <p:cBhvr>
                                        <p:cTn id="3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solidFill>
                  <a:srgbClr val="FF0000"/>
                </a:solidFill>
                <a:latin typeface="Agency FB" pitchFamily="34" charset="0"/>
              </a:rPr>
              <a:t>¿Cual es la orden de Dios para su pueblo a través de los siglos?</a:t>
            </a:r>
            <a:endParaRPr lang="es-CO" dirty="0">
              <a:solidFill>
                <a:srgbClr val="FF0000"/>
              </a:solidFill>
              <a:latin typeface="Agency FB" pitchFamily="34" charset="0"/>
            </a:endParaRPr>
          </a:p>
        </p:txBody>
      </p:sp>
      <p:pic>
        <p:nvPicPr>
          <p:cNvPr id="1026" name="Picture 2" descr="http://t0.gstatic.com/images?q=tbn:ANd9GcQIjwdoYZUVXNAmhoTC3GosrrI2BysAQAm6W27ZMwmMnljuqRFq_Q"/>
          <p:cNvPicPr>
            <a:picLocks noChangeAspect="1" noChangeArrowheads="1"/>
          </p:cNvPicPr>
          <p:nvPr/>
        </p:nvPicPr>
        <p:blipFill>
          <a:blip r:embed="rId2" cstate="print"/>
          <a:srcRect/>
          <a:stretch>
            <a:fillRect/>
          </a:stretch>
        </p:blipFill>
        <p:spPr bwMode="auto">
          <a:xfrm>
            <a:off x="467544" y="1484784"/>
            <a:ext cx="8208912" cy="504056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4" fill="hold" nodeType="clickEffect">
                                  <p:stCondLst>
                                    <p:cond delay="0"/>
                                  </p:stCondLst>
                                  <p:childTnLst>
                                    <p:set>
                                      <p:cBhvr>
                                        <p:cTn id="15" dur="1" fill="hold">
                                          <p:stCondLst>
                                            <p:cond delay="0"/>
                                          </p:stCondLst>
                                        </p:cTn>
                                        <p:tgtEl>
                                          <p:spTgt spid="1026"/>
                                        </p:tgtEl>
                                        <p:attrNameLst>
                                          <p:attrName>style.visibility</p:attrName>
                                        </p:attrNameLst>
                                      </p:cBhvr>
                                      <p:to>
                                        <p:strVal val="visible"/>
                                      </p:to>
                                    </p:set>
                                    <p:animEffect transition="in" filter="wheel(4)">
                                      <p:cBhvr>
                                        <p:cTn id="16"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554960" cy="4176464"/>
          </a:xfrm>
          <a:solidFill>
            <a:schemeClr val="accent1">
              <a:lumMod val="20000"/>
              <a:lumOff val="80000"/>
            </a:schemeClr>
          </a:solidFill>
        </p:spPr>
        <p:txBody>
          <a:bodyPr>
            <a:normAutofit fontScale="92500" lnSpcReduction="20000"/>
          </a:bodyPr>
          <a:lstStyle/>
          <a:p>
            <a:pPr algn="ctr">
              <a:buNone/>
            </a:pPr>
            <a:r>
              <a:rPr lang="es-CO" dirty="0" smtClean="0"/>
              <a:t>    La profecía del </a:t>
            </a:r>
            <a:r>
              <a:rPr lang="es-CO" dirty="0" smtClean="0">
                <a:solidFill>
                  <a:srgbClr val="FF0000"/>
                </a:solidFill>
              </a:rPr>
              <a:t>capítulo 13:11-17 de Apocalipsis </a:t>
            </a:r>
            <a:r>
              <a:rPr lang="es-CO" dirty="0" smtClean="0"/>
              <a:t>declara que el poder representado por la bestia de cuernos semejantes a los de un cordero haría "</a:t>
            </a:r>
            <a:r>
              <a:rPr lang="es-CO" b="1" dirty="0" smtClean="0"/>
              <a:t>que la tierra y los que en ella habitan" adorasen al papado, que está simbolizado en ese capítulo por una bestia "parecida a un leopardo</a:t>
            </a:r>
            <a:r>
              <a:rPr lang="es-CO" dirty="0" smtClean="0"/>
              <a:t>"... </a:t>
            </a:r>
          </a:p>
        </p:txBody>
      </p:sp>
      <p:pic>
        <p:nvPicPr>
          <p:cNvPr id="74754" name="Picture 2" descr="http://t0.gstatic.com/images?q=tbn:ANd9GcTNkus5t7vZhkKGKw51fPjXYmUhH8KWPQNGoxf04l2SnTqPE1w4iw"/>
          <p:cNvPicPr>
            <a:picLocks noChangeAspect="1" noChangeArrowheads="1"/>
          </p:cNvPicPr>
          <p:nvPr/>
        </p:nvPicPr>
        <p:blipFill>
          <a:blip r:embed="rId2" cstate="print"/>
          <a:srcRect/>
          <a:stretch>
            <a:fillRect/>
          </a:stretch>
        </p:blipFill>
        <p:spPr bwMode="auto">
          <a:xfrm>
            <a:off x="6012160" y="260648"/>
            <a:ext cx="3131840" cy="2304256"/>
          </a:xfrm>
          <a:prstGeom prst="rect">
            <a:avLst/>
          </a:prstGeom>
          <a:noFill/>
        </p:spPr>
      </p:pic>
      <p:sp>
        <p:nvSpPr>
          <p:cNvPr id="4" name="3 Rectángulo"/>
          <p:cNvSpPr/>
          <p:nvPr/>
        </p:nvSpPr>
        <p:spPr>
          <a:xfrm>
            <a:off x="395536" y="4725144"/>
            <a:ext cx="8352928" cy="1938992"/>
          </a:xfrm>
          <a:prstGeom prst="rect">
            <a:avLst/>
          </a:prstGeom>
          <a:solidFill>
            <a:schemeClr val="accent2">
              <a:lumMod val="20000"/>
              <a:lumOff val="80000"/>
            </a:schemeClr>
          </a:solidFill>
        </p:spPr>
        <p:txBody>
          <a:bodyPr wrap="square">
            <a:spAutoFit/>
          </a:bodyPr>
          <a:lstStyle/>
          <a:p>
            <a:pPr algn="ctr">
              <a:buNone/>
            </a:pPr>
            <a:r>
              <a:rPr lang="es-CO" sz="2800" dirty="0" smtClean="0"/>
              <a:t>Esta profecía se cumplirá </a:t>
            </a:r>
            <a:r>
              <a:rPr lang="es-CO" sz="2800" u="sng" dirty="0" smtClean="0"/>
              <a:t>cuando los Estados Unidos hagan obligatoria la observancia del domingo</a:t>
            </a:r>
            <a:r>
              <a:rPr lang="es-CO" sz="2800" dirty="0" smtClean="0"/>
              <a:t>, que Roma declara ser el signo característico de su supremacía... </a:t>
            </a:r>
          </a:p>
          <a:p>
            <a:endParaRPr lang="es-CO" dirty="0" smtClean="0"/>
          </a:p>
          <a:p>
            <a:endParaRPr lang="es-CO" dirty="0"/>
          </a:p>
        </p:txBody>
      </p:sp>
      <p:pic>
        <p:nvPicPr>
          <p:cNvPr id="77826" name="Picture 2" descr="http://t1.gstatic.com/images?q=tbn:ANd9GcTvy2bujWquBc3EtG_KHzhV4PwAgwqmZgj_SGYeXnjLWKyhssF8"/>
          <p:cNvPicPr>
            <a:picLocks noChangeAspect="1" noChangeArrowheads="1"/>
          </p:cNvPicPr>
          <p:nvPr/>
        </p:nvPicPr>
        <p:blipFill>
          <a:blip r:embed="rId3" cstate="print"/>
          <a:srcRect/>
          <a:stretch>
            <a:fillRect/>
          </a:stretch>
        </p:blipFill>
        <p:spPr bwMode="auto">
          <a:xfrm>
            <a:off x="6156176" y="2780928"/>
            <a:ext cx="2808312" cy="15906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74754"/>
                                        </p:tgtEl>
                                        <p:attrNameLst>
                                          <p:attrName>style.visibility</p:attrName>
                                        </p:attrNameLst>
                                      </p:cBhvr>
                                      <p:to>
                                        <p:strVal val="visible"/>
                                      </p:to>
                                    </p:set>
                                    <p:animEffect transition="in" filter="wheel(4)">
                                      <p:cBhvr>
                                        <p:cTn id="7" dur="2000"/>
                                        <p:tgtEl>
                                          <p:spTgt spid="7475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additive="base">
                                        <p:cTn id="12"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3" presetClass="entr" presetSubtype="0"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100"/>
                                        <p:tgtEl>
                                          <p:spTgt spid="4"/>
                                        </p:tgtEl>
                                      </p:cBhvr>
                                    </p:animEffect>
                                    <p:anim calcmode="lin" valueType="num">
                                      <p:cBhvr>
                                        <p:cTn id="25" dur="400" fill="hold"/>
                                        <p:tgtEl>
                                          <p:spTgt spid="4"/>
                                        </p:tgtEl>
                                        <p:attrNameLst>
                                          <p:attrName>ppt_x</p:attrName>
                                        </p:attrNameLst>
                                      </p:cBhvr>
                                      <p:tavLst>
                                        <p:tav tm="0">
                                          <p:val>
                                            <p:strVal val="#ppt_x"/>
                                          </p:val>
                                        </p:tav>
                                        <p:tav tm="100000">
                                          <p:val>
                                            <p:strVal val="#ppt_x"/>
                                          </p:val>
                                        </p:tav>
                                      </p:tavLst>
                                    </p:anim>
                                    <p:anim calcmode="lin" valueType="num">
                                      <p:cBhvr>
                                        <p:cTn id="26" dur="400" fill="hold"/>
                                        <p:tgtEl>
                                          <p:spTgt spid="4"/>
                                        </p:tgtEl>
                                        <p:attrNameLst>
                                          <p:attrName>ppt_y</p:attrName>
                                        </p:attrNameLst>
                                      </p:cBhvr>
                                      <p:tavLst>
                                        <p:tav tm="0">
                                          <p:val>
                                            <p:strVal val="#ppt_y+0.31"/>
                                          </p:val>
                                        </p:tav>
                                        <p:tav tm="100000">
                                          <p:val>
                                            <p:strVal val="#ppt_y+0.31"/>
                                          </p:val>
                                        </p:tav>
                                      </p:tavLst>
                                    </p:anim>
                                    <p:anim calcmode="lin" valueType="num">
                                      <p:cBhvr>
                                        <p:cTn id="27"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8"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1" presetClass="entr" presetSubtype="4" fill="hold" nodeType="clickEffect">
                                  <p:stCondLst>
                                    <p:cond delay="0"/>
                                  </p:stCondLst>
                                  <p:childTnLst>
                                    <p:set>
                                      <p:cBhvr>
                                        <p:cTn id="32" dur="1" fill="hold">
                                          <p:stCondLst>
                                            <p:cond delay="0"/>
                                          </p:stCondLst>
                                        </p:cTn>
                                        <p:tgtEl>
                                          <p:spTgt spid="77826"/>
                                        </p:tgtEl>
                                        <p:attrNameLst>
                                          <p:attrName>style.visibility</p:attrName>
                                        </p:attrNameLst>
                                      </p:cBhvr>
                                      <p:to>
                                        <p:strVal val="visible"/>
                                      </p:to>
                                    </p:set>
                                    <p:animEffect transition="in" filter="wheel(4)">
                                      <p:cBhvr>
                                        <p:cTn id="33" dur="2000"/>
                                        <p:tgtEl>
                                          <p:spTgt spid="778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fontAlgn="ctr"/>
            <a:r>
              <a:rPr lang="es-CO" b="1" dirty="0" smtClean="0">
                <a:hlinkClick r:id="rId2"/>
              </a:rPr>
              <a:t>¿La Iglesia Católica admite haber hecho el cambio</a:t>
            </a:r>
            <a:r>
              <a:rPr lang="es-CO" b="1" dirty="0" smtClean="0"/>
              <a:t>?</a:t>
            </a:r>
            <a:endParaRPr lang="es-CO" b="1" dirty="0"/>
          </a:p>
        </p:txBody>
      </p:sp>
      <p:sp>
        <p:nvSpPr>
          <p:cNvPr id="3" name="2 Marcador de contenido"/>
          <p:cNvSpPr>
            <a:spLocks noGrp="1"/>
          </p:cNvSpPr>
          <p:nvPr>
            <p:ph idx="1"/>
          </p:nvPr>
        </p:nvSpPr>
        <p:spPr>
          <a:xfrm>
            <a:off x="0" y="1600200"/>
            <a:ext cx="8686800" cy="5257800"/>
          </a:xfrm>
          <a:solidFill>
            <a:schemeClr val="accent4">
              <a:lumMod val="20000"/>
              <a:lumOff val="80000"/>
            </a:schemeClr>
          </a:solidFill>
        </p:spPr>
        <p:txBody>
          <a:bodyPr>
            <a:normAutofit fontScale="77500" lnSpcReduction="20000"/>
          </a:bodyPr>
          <a:lstStyle/>
          <a:p>
            <a:pPr>
              <a:buNone/>
            </a:pPr>
            <a:r>
              <a:rPr lang="es-CO" b="1" dirty="0" smtClean="0"/>
              <a:t>     </a:t>
            </a:r>
            <a:r>
              <a:rPr lang="es-CO" b="1" dirty="0" smtClean="0">
                <a:solidFill>
                  <a:srgbClr val="FF0000"/>
                </a:solidFill>
              </a:rPr>
              <a:t>En el Catecismo de la doctrina de la conversión católica, leemos:</a:t>
            </a:r>
            <a:r>
              <a:rPr lang="es-CO" dirty="0" smtClean="0">
                <a:solidFill>
                  <a:srgbClr val="FF0000"/>
                </a:solidFill>
              </a:rPr>
              <a:t/>
            </a:r>
            <a:br>
              <a:rPr lang="es-CO" dirty="0" smtClean="0">
                <a:solidFill>
                  <a:srgbClr val="FF0000"/>
                </a:solidFill>
              </a:rPr>
            </a:br>
            <a:endParaRPr lang="es-CO" dirty="0" smtClean="0">
              <a:solidFill>
                <a:srgbClr val="FF0000"/>
              </a:solidFill>
            </a:endParaRPr>
          </a:p>
          <a:p>
            <a:pPr>
              <a:buNone/>
            </a:pPr>
            <a:r>
              <a:rPr lang="es-CO" dirty="0" smtClean="0">
                <a:solidFill>
                  <a:srgbClr val="FF0000"/>
                </a:solidFill>
              </a:rPr>
              <a:t>      </a:t>
            </a:r>
            <a:r>
              <a:rPr lang="es-CO" sz="3600" dirty="0" smtClean="0">
                <a:solidFill>
                  <a:srgbClr val="FF0000"/>
                </a:solidFill>
              </a:rPr>
              <a:t>¿Cuál es el día de reposo?</a:t>
            </a:r>
            <a:r>
              <a:rPr lang="es-CO" dirty="0" smtClean="0"/>
              <a:t/>
            </a:r>
            <a:br>
              <a:rPr lang="es-CO" dirty="0" smtClean="0"/>
            </a:br>
            <a:r>
              <a:rPr lang="es-CO" dirty="0" smtClean="0"/>
              <a:t>El sábado es el día de reposo.</a:t>
            </a:r>
          </a:p>
          <a:p>
            <a:pPr>
              <a:buNone/>
            </a:pPr>
            <a:endParaRPr lang="es-CO" dirty="0" smtClean="0">
              <a:solidFill>
                <a:srgbClr val="FF0000"/>
              </a:solidFill>
            </a:endParaRPr>
          </a:p>
          <a:p>
            <a:pPr>
              <a:buNone/>
            </a:pPr>
            <a:r>
              <a:rPr lang="es-CO" dirty="0" smtClean="0">
                <a:solidFill>
                  <a:srgbClr val="FF0000"/>
                </a:solidFill>
              </a:rPr>
              <a:t>      </a:t>
            </a:r>
            <a:r>
              <a:rPr lang="es-CO" sz="3600" dirty="0" smtClean="0">
                <a:solidFill>
                  <a:srgbClr val="FF0000"/>
                </a:solidFill>
              </a:rPr>
              <a:t>¿Por qué observamos el domingo en lugar del sábado?</a:t>
            </a:r>
            <a:br>
              <a:rPr lang="es-CO" sz="3600" dirty="0" smtClean="0">
                <a:solidFill>
                  <a:srgbClr val="FF0000"/>
                </a:solidFill>
              </a:rPr>
            </a:br>
            <a:endParaRPr lang="es-CO" dirty="0" smtClean="0">
              <a:solidFill>
                <a:srgbClr val="FF0000"/>
              </a:solidFill>
            </a:endParaRPr>
          </a:p>
          <a:p>
            <a:pPr>
              <a:buNone/>
            </a:pPr>
            <a:r>
              <a:rPr lang="es-CO" dirty="0" smtClean="0">
                <a:solidFill>
                  <a:srgbClr val="FF0000"/>
                </a:solidFill>
              </a:rPr>
              <a:t>     </a:t>
            </a:r>
            <a:r>
              <a:rPr lang="es-CO" dirty="0" smtClean="0"/>
              <a:t>Observamos el domingo en lugar del sábado porque la Iglesia Católica, en el </a:t>
            </a:r>
            <a:r>
              <a:rPr lang="es-CO" dirty="0" smtClean="0">
                <a:solidFill>
                  <a:srgbClr val="FF0000"/>
                </a:solidFill>
              </a:rPr>
              <a:t>Consejo de Laodicea, (336 de AD)</a:t>
            </a:r>
            <a:r>
              <a:rPr lang="es-CO" dirty="0" smtClean="0"/>
              <a:t> transfieren la solemnidad del sábado a Sunday…. Observamos el domingo en lugar del sábado porque la Iglesia Católica, en el Consejo de Laodicea, (336 de AD) transfirió la solemnidad del sábado a domingo….</a:t>
            </a:r>
            <a:br>
              <a:rPr lang="es-CO" dirty="0" smtClean="0"/>
            </a:b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4)">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heel(4)">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4)">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fontScale="92500" lnSpcReduction="10000"/>
          </a:bodyPr>
          <a:lstStyle/>
          <a:p>
            <a:r>
              <a:rPr lang="es-CO" dirty="0" smtClean="0"/>
              <a:t>Note la fenomenal contradicción, entre lo que hizo la iglesia Católica sustituyendo el sábado por el domingo, y lo que dijo Jesús: </a:t>
            </a:r>
          </a:p>
          <a:p>
            <a:r>
              <a:rPr lang="es-CO" dirty="0" smtClean="0"/>
              <a:t>Porque de cierto os digo que hasta que pasen el cielo y la tierra, ni una jota ni una tilde pasará de la ley, hasta que todo se haya cumplido. </a:t>
            </a:r>
          </a:p>
          <a:p>
            <a:r>
              <a:rPr lang="es-CO" dirty="0" smtClean="0"/>
              <a:t>    </a:t>
            </a:r>
            <a:r>
              <a:rPr lang="es-CO" baseline="30000" dirty="0" smtClean="0"/>
              <a:t>19</a:t>
            </a:r>
            <a:r>
              <a:rPr lang="es-CO" dirty="0" smtClean="0"/>
              <a:t> De manera que cualquiera que quebrante uno de estos mandamientos muy pequeños, y así enseñe a los hombres, muy pequeño será llamado en el reino de los cielos; mas cualquiera que los haga y los enseñe, éste será llamado grande en el reino de los cielos” (Mateo 5:18-19).</a:t>
            </a:r>
          </a:p>
          <a:p>
            <a:endParaRPr lang="es-CO" dirty="0" smtClean="0"/>
          </a:p>
          <a:p>
            <a:endParaRPr lang="es-CO"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194920" cy="5721499"/>
          </a:xfrm>
        </p:spPr>
        <p:txBody>
          <a:bodyPr>
            <a:normAutofit fontScale="92500" lnSpcReduction="20000"/>
          </a:bodyPr>
          <a:lstStyle/>
          <a:p>
            <a:pPr algn="ctr">
              <a:buNone/>
            </a:pPr>
            <a:r>
              <a:rPr lang="es-CO" dirty="0" smtClean="0"/>
              <a:t>    Continúa diciendo la sierva del Señor: “</a:t>
            </a:r>
            <a:r>
              <a:rPr lang="es-CO" b="1" dirty="0" smtClean="0"/>
              <a:t>La corrupción política está destruyendo el amor a la justicia y el respeto a la verdad</a:t>
            </a:r>
            <a:r>
              <a:rPr lang="es-CO" dirty="0" smtClean="0"/>
              <a:t>; y hasta en los Estados Unidos de la libre América, </a:t>
            </a:r>
            <a:r>
              <a:rPr lang="es-CO" dirty="0" smtClean="0">
                <a:solidFill>
                  <a:srgbClr val="0070C0"/>
                </a:solidFill>
              </a:rPr>
              <a:t>se verá a los representantes del pueblo y a los legisladores tratar de asegurarse el favor público doblegándose a las exigencias populares por una ley que imponga la observancia del domingo</a:t>
            </a:r>
            <a:r>
              <a:rPr lang="es-CO" dirty="0" smtClean="0"/>
              <a:t>”.-</a:t>
            </a:r>
            <a:r>
              <a:rPr lang="es-CO" dirty="0" smtClean="0">
                <a:solidFill>
                  <a:srgbClr val="FF0000"/>
                </a:solidFill>
              </a:rPr>
              <a:t>CS 635-636, 650 (1911). </a:t>
            </a:r>
          </a:p>
          <a:p>
            <a:endParaRPr lang="es-CO" dirty="0"/>
          </a:p>
        </p:txBody>
      </p:sp>
      <p:pic>
        <p:nvPicPr>
          <p:cNvPr id="1026" name="Picture 2" descr="http://t1.gstatic.com/images?q=tbn:ANd9GcSm8fAVBp-qN0pxsmPRS-Vw11jbDSJxgvi-RDLF1waF9Ue5LeJHMQ"/>
          <p:cNvPicPr>
            <a:picLocks noChangeAspect="1" noChangeArrowheads="1"/>
          </p:cNvPicPr>
          <p:nvPr/>
        </p:nvPicPr>
        <p:blipFill>
          <a:blip r:embed="rId2" cstate="print"/>
          <a:srcRect/>
          <a:stretch>
            <a:fillRect/>
          </a:stretch>
        </p:blipFill>
        <p:spPr bwMode="auto">
          <a:xfrm>
            <a:off x="5796136" y="1196752"/>
            <a:ext cx="3024336" cy="4104456"/>
          </a:xfrm>
          <a:prstGeom prst="rect">
            <a:avLst/>
          </a:prstGeom>
          <a:noFill/>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2"/>
          </a:solidFill>
        </p:spPr>
        <p:txBody>
          <a:bodyPr>
            <a:normAutofit fontScale="90000"/>
          </a:bodyPr>
          <a:lstStyle/>
          <a:p>
            <a:r>
              <a:rPr lang="es-CO" dirty="0" smtClean="0"/>
              <a:t/>
            </a:r>
            <a:br>
              <a:rPr lang="es-CO" dirty="0" smtClean="0"/>
            </a:br>
            <a:r>
              <a:rPr lang="es-CO" b="1" dirty="0" smtClean="0">
                <a:solidFill>
                  <a:srgbClr val="FFFF00"/>
                </a:solidFill>
                <a:latin typeface="Agency FB" pitchFamily="34" charset="0"/>
              </a:rPr>
              <a:t>¿Cuáles son los argumentos usados por los abogados de la ley dominical? </a:t>
            </a:r>
            <a:br>
              <a:rPr lang="es-CO" b="1" dirty="0" smtClean="0">
                <a:solidFill>
                  <a:srgbClr val="FFFF00"/>
                </a:solidFill>
                <a:latin typeface="Agency FB" pitchFamily="34" charset="0"/>
              </a:rPr>
            </a:br>
            <a:endParaRPr lang="es-CO" b="1" dirty="0">
              <a:solidFill>
                <a:srgbClr val="FFFF00"/>
              </a:solidFill>
              <a:latin typeface="Agency FB" pitchFamily="34" charset="0"/>
            </a:endParaRPr>
          </a:p>
        </p:txBody>
      </p:sp>
      <p:sp>
        <p:nvSpPr>
          <p:cNvPr id="3" name="2 Marcador de contenido"/>
          <p:cNvSpPr>
            <a:spLocks noGrp="1"/>
          </p:cNvSpPr>
          <p:nvPr>
            <p:ph idx="1"/>
          </p:nvPr>
        </p:nvSpPr>
        <p:spPr>
          <a:xfrm>
            <a:off x="0" y="1600200"/>
            <a:ext cx="5436096" cy="5257800"/>
          </a:xfrm>
          <a:solidFill>
            <a:srgbClr val="FFFF00"/>
          </a:solidFill>
        </p:spPr>
        <p:txBody>
          <a:bodyPr>
            <a:normAutofit fontScale="92500"/>
          </a:bodyPr>
          <a:lstStyle/>
          <a:p>
            <a:pPr algn="ctr">
              <a:buNone/>
            </a:pPr>
            <a:r>
              <a:rPr lang="es-CO" dirty="0" smtClean="0"/>
              <a:t>    Satanás pone su interpretación sobre los eventos, y  ellos piensan, como él quiere que lo hagan, </a:t>
            </a:r>
            <a:r>
              <a:rPr lang="es-CO" dirty="0" smtClean="0">
                <a:solidFill>
                  <a:srgbClr val="0070C0"/>
                </a:solidFill>
              </a:rPr>
              <a:t>que las calamidades que llenan la tierra son un resultado de la violación del domingo.</a:t>
            </a:r>
            <a:r>
              <a:rPr lang="es-CO" dirty="0" smtClean="0"/>
              <a:t> Pensando apaciguar la ira de Dios, estos hombres influyentes promulgan leyes imponiendo la observancia del domingo.-</a:t>
            </a:r>
            <a:r>
              <a:rPr lang="es-CO" dirty="0" smtClean="0">
                <a:solidFill>
                  <a:srgbClr val="FF0000"/>
                </a:solidFill>
              </a:rPr>
              <a:t>10MR 239 (1899). </a:t>
            </a:r>
          </a:p>
        </p:txBody>
      </p:sp>
      <p:pic>
        <p:nvPicPr>
          <p:cNvPr id="73730" name="Picture 2" descr="http://t0.gstatic.com/images?q=tbn:ANd9GcTB7f5X8vJ1Niw2SHmCGAa1oPqlqHlFSP35gLqxemfG-Hvph2BU"/>
          <p:cNvPicPr>
            <a:picLocks noChangeAspect="1" noChangeArrowheads="1"/>
          </p:cNvPicPr>
          <p:nvPr/>
        </p:nvPicPr>
        <p:blipFill>
          <a:blip r:embed="rId2" cstate="print"/>
          <a:srcRect/>
          <a:stretch>
            <a:fillRect/>
          </a:stretch>
        </p:blipFill>
        <p:spPr bwMode="auto">
          <a:xfrm>
            <a:off x="6084168" y="1484784"/>
            <a:ext cx="2304256" cy="2376264"/>
          </a:xfrm>
          <a:prstGeom prst="rect">
            <a:avLst/>
          </a:prstGeom>
          <a:noFill/>
        </p:spPr>
      </p:pic>
      <p:sp>
        <p:nvSpPr>
          <p:cNvPr id="5" name="4 Rectángulo"/>
          <p:cNvSpPr/>
          <p:nvPr/>
        </p:nvSpPr>
        <p:spPr>
          <a:xfrm>
            <a:off x="5796136" y="4005064"/>
            <a:ext cx="3024336" cy="2677656"/>
          </a:xfrm>
          <a:prstGeom prst="rect">
            <a:avLst/>
          </a:prstGeom>
          <a:solidFill>
            <a:srgbClr val="FFC000"/>
          </a:solidFill>
        </p:spPr>
        <p:txBody>
          <a:bodyPr wrap="square">
            <a:spAutoFit/>
          </a:bodyPr>
          <a:lstStyle/>
          <a:p>
            <a:pPr algn="ctr"/>
            <a:r>
              <a:rPr lang="es-CO" sz="2400" dirty="0" smtClean="0"/>
              <a:t>Léase en el C. Siglos pagina 30, párrafo 2, los motivos que argumentaban los moradores de Jerusalén para quitarle la vida a Jesús.</a:t>
            </a:r>
            <a:endParaRPr lang="es-CO"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linds(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3730"/>
                                        </p:tgtEl>
                                        <p:attrNameLst>
                                          <p:attrName>style.visibility</p:attrName>
                                        </p:attrNameLst>
                                      </p:cBhvr>
                                      <p:to>
                                        <p:strVal val="visible"/>
                                      </p:to>
                                    </p:set>
                                    <p:anim to="" calcmode="lin" valueType="num">
                                      <p:cBhvr>
                                        <p:cTn id="17" dur="1" fill="hold"/>
                                        <p:tgtEl>
                                          <p:spTgt spid="73730"/>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
                                        <p:tgtEl>
                                          <p:spTgt spid="5"/>
                                        </p:tgtEl>
                                      </p:cBhvr>
                                    </p:animEffect>
                                    <p:anim calcmode="lin" valueType="num">
                                      <p:cBhvr>
                                        <p:cTn id="23" dur="400" fill="hold"/>
                                        <p:tgtEl>
                                          <p:spTgt spid="5"/>
                                        </p:tgtEl>
                                        <p:attrNameLst>
                                          <p:attrName>ppt_x</p:attrName>
                                        </p:attrNameLst>
                                      </p:cBhvr>
                                      <p:tavLst>
                                        <p:tav tm="0">
                                          <p:val>
                                            <p:strVal val="#ppt_x"/>
                                          </p:val>
                                        </p:tav>
                                        <p:tav tm="100000">
                                          <p:val>
                                            <p:strVal val="#ppt_x"/>
                                          </p:val>
                                        </p:tav>
                                      </p:tavLst>
                                    </p:anim>
                                    <p:anim calcmode="lin" valueType="num">
                                      <p:cBhvr>
                                        <p:cTn id="24" dur="400" fill="hold"/>
                                        <p:tgtEl>
                                          <p:spTgt spid="5"/>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1"/>
            <a:ext cx="8229600" cy="1944217"/>
          </a:xfrm>
        </p:spPr>
        <p:txBody>
          <a:bodyPr>
            <a:normAutofit fontScale="77500" lnSpcReduction="20000"/>
          </a:bodyPr>
          <a:lstStyle/>
          <a:p>
            <a:pPr algn="ctr">
              <a:buNone/>
            </a:pPr>
            <a:r>
              <a:rPr lang="es-CO" dirty="0" smtClean="0"/>
              <a:t>    Esa misma clase de gente asegura que la </a:t>
            </a:r>
            <a:r>
              <a:rPr lang="es-CO" dirty="0" smtClean="0">
                <a:solidFill>
                  <a:srgbClr val="0070C0"/>
                </a:solidFill>
              </a:rPr>
              <a:t>corrupción que se va generalizando más y más, debe achacarse en gran parte a la violación del así llamado "día del Señor" (domingo)</a:t>
            </a:r>
            <a:r>
              <a:rPr lang="es-CO" dirty="0" smtClean="0"/>
              <a:t>, y que si se hiciese </a:t>
            </a:r>
            <a:r>
              <a:rPr lang="es-CO" dirty="0" smtClean="0">
                <a:solidFill>
                  <a:srgbClr val="0070C0"/>
                </a:solidFill>
              </a:rPr>
              <a:t>obligatoria la observancia de este día, mejoraría en gran manera la moralidad social.</a:t>
            </a:r>
            <a:r>
              <a:rPr lang="es-CO" dirty="0" smtClean="0"/>
              <a:t> </a:t>
            </a:r>
          </a:p>
        </p:txBody>
      </p:sp>
      <p:pic>
        <p:nvPicPr>
          <p:cNvPr id="134146" name="Picture 2" descr="http://t1.gstatic.com/images?q=tbn:ANd9GcRu08N6nF8RQ9xwdwncQSk0XBjOryPf8Kda6Ui9G2xsGxmWhOXm"/>
          <p:cNvPicPr>
            <a:picLocks noChangeAspect="1" noChangeArrowheads="1"/>
          </p:cNvPicPr>
          <p:nvPr/>
        </p:nvPicPr>
        <p:blipFill>
          <a:blip r:embed="rId2" cstate="print"/>
          <a:srcRect/>
          <a:stretch>
            <a:fillRect/>
          </a:stretch>
        </p:blipFill>
        <p:spPr bwMode="auto">
          <a:xfrm>
            <a:off x="7092280" y="2060848"/>
            <a:ext cx="1695450" cy="1600200"/>
          </a:xfrm>
          <a:prstGeom prst="rect">
            <a:avLst/>
          </a:prstGeom>
          <a:noFill/>
        </p:spPr>
      </p:pic>
      <p:pic>
        <p:nvPicPr>
          <p:cNvPr id="134148" name="Picture 4" descr="http://t2.gstatic.com/images?q=tbn:ANd9GcTgEOF3fvpwiI-DJ65m-06mMMhJ1mxV9U54EWUfmGu0vHHBK4Cv"/>
          <p:cNvPicPr>
            <a:picLocks noChangeAspect="1" noChangeArrowheads="1"/>
          </p:cNvPicPr>
          <p:nvPr/>
        </p:nvPicPr>
        <p:blipFill>
          <a:blip r:embed="rId3" cstate="print"/>
          <a:srcRect/>
          <a:stretch>
            <a:fillRect/>
          </a:stretch>
        </p:blipFill>
        <p:spPr bwMode="auto">
          <a:xfrm>
            <a:off x="4644008" y="4005064"/>
            <a:ext cx="4104456" cy="2304256"/>
          </a:xfrm>
          <a:prstGeom prst="rect">
            <a:avLst/>
          </a:prstGeom>
          <a:noFill/>
        </p:spPr>
      </p:pic>
      <p:pic>
        <p:nvPicPr>
          <p:cNvPr id="134150" name="Picture 6" descr="http://t1.gstatic.com/images?q=tbn:ANd9GcR9GGIreox5zrXhupBohKh0zPGeukSlGptftJES1vJ9NMcM1U6LkA"/>
          <p:cNvPicPr>
            <a:picLocks noChangeAspect="1" noChangeArrowheads="1"/>
          </p:cNvPicPr>
          <p:nvPr/>
        </p:nvPicPr>
        <p:blipFill>
          <a:blip r:embed="rId4" cstate="print"/>
          <a:srcRect/>
          <a:stretch>
            <a:fillRect/>
          </a:stretch>
        </p:blipFill>
        <p:spPr bwMode="auto">
          <a:xfrm>
            <a:off x="4932040" y="2204864"/>
            <a:ext cx="1944216" cy="1524001"/>
          </a:xfrm>
          <a:prstGeom prst="rect">
            <a:avLst/>
          </a:prstGeom>
          <a:noFill/>
        </p:spPr>
      </p:pic>
      <p:sp>
        <p:nvSpPr>
          <p:cNvPr id="7" name="6 Rectángulo"/>
          <p:cNvSpPr/>
          <p:nvPr/>
        </p:nvSpPr>
        <p:spPr>
          <a:xfrm>
            <a:off x="0" y="2204864"/>
            <a:ext cx="3923928" cy="4401205"/>
          </a:xfrm>
          <a:prstGeom prst="rect">
            <a:avLst/>
          </a:prstGeom>
        </p:spPr>
        <p:txBody>
          <a:bodyPr wrap="square">
            <a:spAutoFit/>
          </a:bodyPr>
          <a:lstStyle/>
          <a:p>
            <a:pPr algn="ctr">
              <a:buNone/>
            </a:pPr>
            <a:r>
              <a:rPr lang="es-CO" sz="2800" dirty="0" smtClean="0"/>
              <a:t>Esto se sostiene especialmente en los Estados Unidos de Norteamérica,</a:t>
            </a:r>
            <a:r>
              <a:rPr lang="es-CO" sz="2800" dirty="0" smtClean="0">
                <a:solidFill>
                  <a:srgbClr val="0070C0"/>
                </a:solidFill>
              </a:rPr>
              <a:t> donde la doctrina del verdadero día de reposo, o sea el sábado, se ha predicado con más amplitud que en ninguna parte</a:t>
            </a:r>
            <a:r>
              <a:rPr lang="es-CO" sz="2800" dirty="0" smtClean="0"/>
              <a:t>. </a:t>
            </a:r>
            <a:r>
              <a:rPr lang="es-CO" sz="2800" dirty="0" smtClean="0">
                <a:solidFill>
                  <a:srgbClr val="FF0000"/>
                </a:solidFill>
              </a:rPr>
              <a:t>CS 644 (1911). </a:t>
            </a:r>
          </a:p>
        </p:txBody>
      </p:sp>
      <p:sp>
        <p:nvSpPr>
          <p:cNvPr id="8" name="7 Flecha derecha"/>
          <p:cNvSpPr/>
          <p:nvPr/>
        </p:nvSpPr>
        <p:spPr>
          <a:xfrm rot="19739502">
            <a:off x="3637375" y="3767541"/>
            <a:ext cx="1182876" cy="38278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134146"/>
                                        </p:tgtEl>
                                        <p:attrNameLst>
                                          <p:attrName>style.visibility</p:attrName>
                                        </p:attrNameLst>
                                      </p:cBhvr>
                                      <p:to>
                                        <p:strVal val="visible"/>
                                      </p:to>
                                    </p:set>
                                    <p:animEffect transition="in" filter="wheel(4)">
                                      <p:cBhvr>
                                        <p:cTn id="12" dur="2000"/>
                                        <p:tgtEl>
                                          <p:spTgt spid="134146"/>
                                        </p:tgtEl>
                                      </p:cBhvr>
                                    </p:animEffect>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
                                        <p:tgtEl>
                                          <p:spTgt spid="7"/>
                                        </p:tgtEl>
                                      </p:cBhvr>
                                    </p:animEffect>
                                    <p:anim calcmode="lin" valueType="num">
                                      <p:cBhvr>
                                        <p:cTn id="18" dur="400" fill="hold"/>
                                        <p:tgtEl>
                                          <p:spTgt spid="7"/>
                                        </p:tgtEl>
                                        <p:attrNameLst>
                                          <p:attrName>ppt_x</p:attrName>
                                        </p:attrNameLst>
                                      </p:cBhvr>
                                      <p:tavLst>
                                        <p:tav tm="0">
                                          <p:val>
                                            <p:strVal val="#ppt_x"/>
                                          </p:val>
                                        </p:tav>
                                        <p:tav tm="100000">
                                          <p:val>
                                            <p:strVal val="#ppt_x"/>
                                          </p:val>
                                        </p:tav>
                                      </p:tavLst>
                                    </p:anim>
                                    <p:anim calcmode="lin" valueType="num">
                                      <p:cBhvr>
                                        <p:cTn id="19" dur="400" fill="hold"/>
                                        <p:tgtEl>
                                          <p:spTgt spid="7"/>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3" presetClass="entr" presetSubtype="0" fill="hold" nodeType="clickEffect">
                                  <p:stCondLst>
                                    <p:cond delay="0"/>
                                  </p:stCondLst>
                                  <p:childTnLst>
                                    <p:set>
                                      <p:cBhvr>
                                        <p:cTn id="25" dur="1" fill="hold">
                                          <p:stCondLst>
                                            <p:cond delay="0"/>
                                          </p:stCondLst>
                                        </p:cTn>
                                        <p:tgtEl>
                                          <p:spTgt spid="134150"/>
                                        </p:tgtEl>
                                        <p:attrNameLst>
                                          <p:attrName>style.visibility</p:attrName>
                                        </p:attrNameLst>
                                      </p:cBhvr>
                                      <p:to>
                                        <p:strVal val="visible"/>
                                      </p:to>
                                    </p:set>
                                    <p:animEffect transition="in" filter="fade">
                                      <p:cBhvr>
                                        <p:cTn id="26" dur="100"/>
                                        <p:tgtEl>
                                          <p:spTgt spid="134150"/>
                                        </p:tgtEl>
                                      </p:cBhvr>
                                    </p:animEffect>
                                    <p:anim calcmode="lin" valueType="num">
                                      <p:cBhvr>
                                        <p:cTn id="27" dur="400" fill="hold"/>
                                        <p:tgtEl>
                                          <p:spTgt spid="134150"/>
                                        </p:tgtEl>
                                        <p:attrNameLst>
                                          <p:attrName>ppt_x</p:attrName>
                                        </p:attrNameLst>
                                      </p:cBhvr>
                                      <p:tavLst>
                                        <p:tav tm="0">
                                          <p:val>
                                            <p:strVal val="#ppt_x"/>
                                          </p:val>
                                        </p:tav>
                                        <p:tav tm="100000">
                                          <p:val>
                                            <p:strVal val="#ppt_x"/>
                                          </p:val>
                                        </p:tav>
                                      </p:tavLst>
                                    </p:anim>
                                    <p:anim calcmode="lin" valueType="num">
                                      <p:cBhvr>
                                        <p:cTn id="28" dur="400" fill="hold"/>
                                        <p:tgtEl>
                                          <p:spTgt spid="134150"/>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13415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13415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3"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
                                        <p:tgtEl>
                                          <p:spTgt spid="8"/>
                                        </p:tgtEl>
                                      </p:cBhvr>
                                    </p:animEffect>
                                    <p:anim calcmode="lin" valueType="num">
                                      <p:cBhvr>
                                        <p:cTn id="36" dur="400" fill="hold"/>
                                        <p:tgtEl>
                                          <p:spTgt spid="8"/>
                                        </p:tgtEl>
                                        <p:attrNameLst>
                                          <p:attrName>ppt_x</p:attrName>
                                        </p:attrNameLst>
                                      </p:cBhvr>
                                      <p:tavLst>
                                        <p:tav tm="0">
                                          <p:val>
                                            <p:strVal val="#ppt_x"/>
                                          </p:val>
                                        </p:tav>
                                        <p:tav tm="100000">
                                          <p:val>
                                            <p:strVal val="#ppt_x"/>
                                          </p:val>
                                        </p:tav>
                                      </p:tavLst>
                                    </p:anim>
                                    <p:anim calcmode="lin" valueType="num">
                                      <p:cBhvr>
                                        <p:cTn id="37" dur="400" fill="hold"/>
                                        <p:tgtEl>
                                          <p:spTgt spid="8"/>
                                        </p:tgtEl>
                                        <p:attrNameLst>
                                          <p:attrName>ppt_y</p:attrName>
                                        </p:attrNameLst>
                                      </p:cBhvr>
                                      <p:tavLst>
                                        <p:tav tm="0">
                                          <p:val>
                                            <p:strVal val="#ppt_y+0.31"/>
                                          </p:val>
                                        </p:tav>
                                        <p:tav tm="100000">
                                          <p:val>
                                            <p:strVal val="#ppt_y+0.31"/>
                                          </p:val>
                                        </p:tav>
                                      </p:tavLst>
                                    </p:anim>
                                    <p:anim calcmode="lin" valueType="num">
                                      <p:cBhvr>
                                        <p:cTn id="38" dur="600" decel="50000" fill="hold">
                                          <p:stCondLst>
                                            <p:cond delay="4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9" dur="600" decel="50000" fill="hold">
                                          <p:stCondLst>
                                            <p:cond delay="4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1" presetClass="entr" presetSubtype="4" fill="hold" nodeType="clickEffect">
                                  <p:stCondLst>
                                    <p:cond delay="0"/>
                                  </p:stCondLst>
                                  <p:childTnLst>
                                    <p:set>
                                      <p:cBhvr>
                                        <p:cTn id="43" dur="1" fill="hold">
                                          <p:stCondLst>
                                            <p:cond delay="0"/>
                                          </p:stCondLst>
                                        </p:cTn>
                                        <p:tgtEl>
                                          <p:spTgt spid="134148"/>
                                        </p:tgtEl>
                                        <p:attrNameLst>
                                          <p:attrName>style.visibility</p:attrName>
                                        </p:attrNameLst>
                                      </p:cBhvr>
                                      <p:to>
                                        <p:strVal val="visible"/>
                                      </p:to>
                                    </p:set>
                                    <p:animEffect transition="in" filter="wheel(4)">
                                      <p:cBhvr>
                                        <p:cTn id="44" dur="2000"/>
                                        <p:tgtEl>
                                          <p:spTgt spid="134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P spid="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CO" dirty="0" smtClean="0"/>
              <a:t/>
            </a:r>
            <a:br>
              <a:rPr lang="es-CO" dirty="0" smtClean="0"/>
            </a:br>
            <a:r>
              <a:rPr lang="es-CO" b="1" dirty="0" smtClean="0">
                <a:solidFill>
                  <a:srgbClr val="C00000"/>
                </a:solidFill>
                <a:latin typeface="Agency FB" pitchFamily="34" charset="0"/>
              </a:rPr>
              <a:t>El protestantismo y el catolicismo actúan en concierto </a:t>
            </a:r>
            <a:br>
              <a:rPr lang="es-CO" b="1" dirty="0" smtClean="0">
                <a:solidFill>
                  <a:srgbClr val="C00000"/>
                </a:solidFill>
                <a:latin typeface="Agency FB" pitchFamily="34" charset="0"/>
              </a:rPr>
            </a:br>
            <a:endParaRPr lang="es-CO" b="1" dirty="0">
              <a:solidFill>
                <a:srgbClr val="C00000"/>
              </a:solidFill>
              <a:latin typeface="Agency FB" pitchFamily="34" charset="0"/>
            </a:endParaRPr>
          </a:p>
        </p:txBody>
      </p:sp>
      <p:sp>
        <p:nvSpPr>
          <p:cNvPr id="3" name="2 Marcador de contenido"/>
          <p:cNvSpPr>
            <a:spLocks noGrp="1"/>
          </p:cNvSpPr>
          <p:nvPr>
            <p:ph idx="1"/>
          </p:nvPr>
        </p:nvSpPr>
        <p:spPr>
          <a:xfrm>
            <a:off x="0" y="1600200"/>
            <a:ext cx="5148064" cy="4997152"/>
          </a:xfrm>
        </p:spPr>
        <p:txBody>
          <a:bodyPr>
            <a:normAutofit fontScale="92500"/>
          </a:bodyPr>
          <a:lstStyle/>
          <a:p>
            <a:pPr algn="ctr">
              <a:buNone/>
            </a:pPr>
            <a:r>
              <a:rPr lang="es-CO" dirty="0" smtClean="0"/>
              <a:t>    El protestantismo [extenderá] la mano de camaradería al poder romano. Luego se decretará una ley contra el día de reposo de la creación de Dios, y entonces será que Dios hará "su extraña obra... su extraña operación" en la tierra</a:t>
            </a:r>
            <a:r>
              <a:rPr lang="es-CO" dirty="0" smtClean="0">
                <a:solidFill>
                  <a:srgbClr val="FF0000"/>
                </a:solidFill>
              </a:rPr>
              <a:t> (Isaías 28:21).-7CBA 922 (1886)</a:t>
            </a:r>
            <a:r>
              <a:rPr lang="es-CO" dirty="0" smtClean="0"/>
              <a:t>. </a:t>
            </a:r>
          </a:p>
          <a:p>
            <a:endParaRPr lang="es-CO" dirty="0" smtClean="0"/>
          </a:p>
        </p:txBody>
      </p:sp>
      <p:pic>
        <p:nvPicPr>
          <p:cNvPr id="71682" name="Picture 2" descr="http://t0.gstatic.com/images?q=tbn:ANd9GcSr09L3q--fBd2h7N6S3XIBH-z6cQClVLgk1FKMSpq6yt-KXU6aGA"/>
          <p:cNvPicPr>
            <a:picLocks noChangeAspect="1" noChangeArrowheads="1"/>
          </p:cNvPicPr>
          <p:nvPr/>
        </p:nvPicPr>
        <p:blipFill>
          <a:blip r:embed="rId2" cstate="print"/>
          <a:srcRect/>
          <a:stretch>
            <a:fillRect/>
          </a:stretch>
        </p:blipFill>
        <p:spPr bwMode="auto">
          <a:xfrm>
            <a:off x="5436096" y="1772816"/>
            <a:ext cx="3384376" cy="3024336"/>
          </a:xfrm>
          <a:prstGeom prst="rect">
            <a:avLst/>
          </a:prstGeom>
          <a:noFill/>
        </p:spPr>
      </p:pic>
      <p:sp>
        <p:nvSpPr>
          <p:cNvPr id="5" name="4 Rectángulo"/>
          <p:cNvSpPr/>
          <p:nvPr/>
        </p:nvSpPr>
        <p:spPr>
          <a:xfrm>
            <a:off x="5220072" y="4941168"/>
            <a:ext cx="3744416" cy="1754326"/>
          </a:xfrm>
          <a:prstGeom prst="rect">
            <a:avLst/>
          </a:prstGeom>
          <a:solidFill>
            <a:srgbClr val="FFC000"/>
          </a:solidFill>
        </p:spPr>
        <p:txBody>
          <a:bodyPr wrap="square">
            <a:spAutoFit/>
          </a:bodyPr>
          <a:lstStyle/>
          <a:p>
            <a:pPr algn="ctr"/>
            <a:r>
              <a:rPr lang="es-CO" dirty="0" smtClean="0"/>
              <a:t>Aunque la Biblia en ninguna parte reconoce el domingo como día del Señor, sino el sábado,  Católicos y protestantes aceptan el domingo, por tanto, actúan en concierto en este punto tan esencial.</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nodeType="clickEffect">
                                  <p:stCondLst>
                                    <p:cond delay="0"/>
                                  </p:stCondLst>
                                  <p:childTnLst>
                                    <p:set>
                                      <p:cBhvr>
                                        <p:cTn id="12" dur="1" fill="hold">
                                          <p:stCondLst>
                                            <p:cond delay="0"/>
                                          </p:stCondLst>
                                        </p:cTn>
                                        <p:tgtEl>
                                          <p:spTgt spid="71682"/>
                                        </p:tgtEl>
                                        <p:attrNameLst>
                                          <p:attrName>style.visibility</p:attrName>
                                        </p:attrNameLst>
                                      </p:cBhvr>
                                      <p:to>
                                        <p:strVal val="visible"/>
                                      </p:to>
                                    </p:set>
                                    <p:anim to="" calcmode="lin" valueType="num">
                                      <p:cBhvr>
                                        <p:cTn id="13" dur="1" fill="hold"/>
                                        <p:tgtEl>
                                          <p:spTgt spid="71682"/>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to="" calcmode="lin" valueType="num">
                                      <p:cBhvr>
                                        <p:cTn id="18" dur="1" fill="hold"/>
                                        <p:tgtEl>
                                          <p:spTgt spid="3">
                                            <p:txEl>
                                              <p:pRg st="0" end="0"/>
                                            </p:txEl>
                                          </p:spTgt>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1" presetClass="entr" presetSubtype="4"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heel(4)">
                                      <p:cBhvr>
                                        <p:cTn id="2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5"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a:bodyPr>
          <a:lstStyle/>
          <a:p>
            <a:r>
              <a:rPr lang="es-CO" b="1" dirty="0" smtClean="0">
                <a:latin typeface="Agency FB" pitchFamily="34" charset="0"/>
              </a:rPr>
              <a:t>El protestantismo aceptará la idolatría</a:t>
            </a:r>
            <a:endParaRPr lang="es-CO" b="1" dirty="0">
              <a:latin typeface="Agency FB" pitchFamily="34" charset="0"/>
            </a:endParaRPr>
          </a:p>
        </p:txBody>
      </p:sp>
      <p:sp>
        <p:nvSpPr>
          <p:cNvPr id="3" name="2 Marcador de contenido"/>
          <p:cNvSpPr>
            <a:spLocks noGrp="1"/>
          </p:cNvSpPr>
          <p:nvPr>
            <p:ph idx="1"/>
          </p:nvPr>
        </p:nvSpPr>
        <p:spPr>
          <a:xfrm>
            <a:off x="0" y="1600200"/>
            <a:ext cx="6084168" cy="5257800"/>
          </a:xfrm>
          <a:solidFill>
            <a:schemeClr val="accent2">
              <a:lumMod val="20000"/>
              <a:lumOff val="80000"/>
            </a:schemeClr>
          </a:solidFill>
        </p:spPr>
        <p:txBody>
          <a:bodyPr>
            <a:normAutofit fontScale="77500" lnSpcReduction="20000"/>
          </a:bodyPr>
          <a:lstStyle/>
          <a:p>
            <a:pPr algn="ctr">
              <a:buNone/>
            </a:pPr>
            <a:r>
              <a:rPr lang="es-CO" dirty="0" smtClean="0"/>
              <a:t>     No podemos ver cómo la Iglesia Romana puede exonerarse de la acusación de idolatría... </a:t>
            </a:r>
            <a:r>
              <a:rPr lang="es-CO" dirty="0" smtClean="0">
                <a:solidFill>
                  <a:srgbClr val="0070C0"/>
                </a:solidFill>
              </a:rPr>
              <a:t>Y esta es la religión que los protestantes están comenzando a considerar tan favorablemente, y que eventualmente se unirá con el protestantismo.</a:t>
            </a:r>
            <a:r>
              <a:rPr lang="es-CO" dirty="0" smtClean="0"/>
              <a:t> </a:t>
            </a:r>
          </a:p>
          <a:p>
            <a:endParaRPr lang="es-CO" dirty="0" smtClean="0"/>
          </a:p>
          <a:p>
            <a:pPr algn="ctr">
              <a:buNone/>
            </a:pPr>
            <a:r>
              <a:rPr lang="es-CO" dirty="0" smtClean="0"/>
              <a:t>    Sin embargo, esta unión no ocurrirá por un cambio en el catolicismo, porque Roma nunca cambia. Pretende ser infalible. </a:t>
            </a:r>
            <a:r>
              <a:rPr lang="es-CO" u="sng" dirty="0" smtClean="0">
                <a:solidFill>
                  <a:srgbClr val="0070C0"/>
                </a:solidFill>
              </a:rPr>
              <a:t>Quien cambiará será el protestantismo</a:t>
            </a:r>
            <a:r>
              <a:rPr lang="es-CO" dirty="0" smtClean="0"/>
              <a:t>. La adopción de su parte de ideas liberales lo pondrá en una posición en la cual pueda estrechar la mano del catolicismo.-</a:t>
            </a:r>
            <a:r>
              <a:rPr lang="es-CO" dirty="0" smtClean="0">
                <a:solidFill>
                  <a:srgbClr val="FF0000"/>
                </a:solidFill>
              </a:rPr>
              <a:t>RH Junio 1, 1886. </a:t>
            </a:r>
          </a:p>
          <a:p>
            <a:endParaRPr lang="es-CO" dirty="0" smtClean="0"/>
          </a:p>
          <a:p>
            <a:endParaRPr lang="es-CO" dirty="0" smtClean="0"/>
          </a:p>
          <a:p>
            <a:endParaRPr lang="es-CO" dirty="0" smtClean="0"/>
          </a:p>
          <a:p>
            <a:endParaRPr lang="es-CO" dirty="0"/>
          </a:p>
        </p:txBody>
      </p:sp>
      <p:pic>
        <p:nvPicPr>
          <p:cNvPr id="136194" name="Picture 2" descr="http://t1.gstatic.com/images?q=tbn:ANd9GcR9boxQ6jXPcUicaNv4erVkfjTglS33zo8m4U7FStN2G9sEWErhoA"/>
          <p:cNvPicPr>
            <a:picLocks noChangeAspect="1" noChangeArrowheads="1"/>
          </p:cNvPicPr>
          <p:nvPr/>
        </p:nvPicPr>
        <p:blipFill>
          <a:blip r:embed="rId2" cstate="print"/>
          <a:srcRect/>
          <a:stretch>
            <a:fillRect/>
          </a:stretch>
        </p:blipFill>
        <p:spPr bwMode="auto">
          <a:xfrm>
            <a:off x="6084168" y="4625752"/>
            <a:ext cx="2808312" cy="2232248"/>
          </a:xfrm>
          <a:prstGeom prst="rect">
            <a:avLst/>
          </a:prstGeom>
          <a:noFill/>
        </p:spPr>
      </p:pic>
      <p:sp>
        <p:nvSpPr>
          <p:cNvPr id="136196" name="AutoShape 4" descr="data:image/jpg;base64,/9j/4AAQSkZJRgABAQAAAQABAAD/2wCEAAkGBhQSERUUExQWFRUWFxcaGBgXGB0YGBgYGxkeGBcWHBgcGyYfHBsjHxcbIC8gIycpLC0tGB4xNTAqNSYrLCkBCQoKBQUFDQUFDSkYEhgpKSkpKSkpKSkpKSkpKSkpKSkpKSkpKSkpKSkpKSkpKSkpKSkpKSkpKSkpKSkpKSkpKf/AABEIALAA0gMBIgACEQEDEQH/xAAcAAACAgMBAQAAAAAAAAAAAAAFBgMEAQIHAAj/xABEEAACAQIEAwUECAMGBAcAAAABAhEAAwQSITEFQVEGEyJhcTKBkfAHFEJSobHB0SPh8RUzYoKSsiRDY3JTc4OiwtLi/8QAFAEBAAAAAAAAAAAAAAAAAAAAAP/EABQRAQAAAAAAAAAAAAAAAAAAAAD/2gAMAwEAAhEDEQA/AEa12fy2WutfsAsoi0r5rmRjGYgKQCCBpIPiBkDcnhuyuKbB3MWMnc2wZzPlcqujsvhytoPvTuN6ucZ7PK2IuW7SrYuW8oCISwu/w87hc5VVKhddACzVVt8Ye3Yu2ZaAMjxmVe4uCLlsqwZbbOyq2fQyI50ACxeyh2U+L+HGm8sJEba04WFwR4VcuXoV8pVPDN65eKFheW7MBe8XKFGirbdTJ1Crw+wma4bgGRbYYgkhmysGKKeZgdOnWnntJhrZwoRmFxbJUWkOXw+FC6TlzR3lxLe++boaBEvcOuKma5avJbuNAuupFhtfCJZBB0kMreeoodibUMVZSrBisEzlIMETzHx0510/j7/XsFcvWHv+PW9h7hZlEXD3HdKVChAUKZrcRAn7VI3AFh3V8P37ZGXIc2YN7OcQDBE6htNORggLGL4Rh1wNi9auW2vKD3wJZbuZ3ZVQDMVYKFJ2BA1O4FLjNrtzpg4hgBh7CWysO7XC4YEXVIyQrSByn53AnSfWghPpXjzrZjrNasN6B67ILOGT3+vtGm61aEjflzpR7HD/AIe3r9/T/wBQ052V0HpQbrbEf0rFpdWERt57gVLbX+VetDU78vy05UGpX50qC4mnz+1XCNfnrUVweWlAF4in6UkX2KJeymMyXB6gsQR66cutPXFWy6kgCNyY21mTXP8AG8TQraiHi4zGDOZQ7OmkaTPOgo8QwJQXRpozRrr4XYfpt6U+4HCBLSr0yD8RvSpgUN3u5VtbpLlgcrKXZwMxGjSIjnIp+w1rwjnt/uFBKgj5HWvKdvOp1tfPv/WtQunz6UEJHz+Nb2ufr+grwWvWyJO3Ln5UEwrQ/Pw2rOcTuNp3rxug8/xmgjNerefP86xQLvEuMK+Kz3+7IvLed89sO9sSDbCrIXvWVEyyNM2pEk0xcY4ImF/4WxCjF3Clw3ipQMoBW53mhzKcx2I8baE5TXO+FcIfEsxBUs/f+A7sEtB7jBtgfGoXzJ6U6DteoR7t+zdfFi5bF1Sq3LWQhEvOqGFtuQmU5/tb6GKBKtMUe5a0hpQrKnxRcGlzYAERIOoI3FFO1uEulbTO9tZw1rJaEhUQswVNd23uMzHdj0FBjdBOxgsHAOh1zZthGzHy2q3fVryuxJC2rdoN1JGYoik/aIVj7jQdCw/DnTA5bakI1spaOVswk2lCIoujvWbLcuAyEQySSNaXEskcVvZlF8LrfCgquZVKZGyjm4nXUgc96F4rEvhbNi4bt+2Lthu6XNtbnKcgBbIGEwTrBI8q6L2T4c+BwKZxF67Fy4SNVLNCK3miQI2BLaUC12gwLXcPimOXvLVtLl2Wzkg3GFsBSA1t0V2BYKQ0Lqux5m66+811nt3xBL1h7T3c5tLnVQoW4rsIV7lwsFZHU+wik7HSK5VdEk+tBAdq1I0NbMK823woHfsaT9XQRoe85/8AUPnTnZDZZjl1/lSb2Puf8Mmh0Nydv/EJ507YdvCAFMkDmu/nrQS9yeYHTef0rwEE+yJjf0jealfnC/7fdWUSZ8O3mP28vyoIncwSCJAJ2MbE/eqG47fI57VauWAQRA2I0+FQXrRg7a/PWgq4MZmaQpgCCQDr5SND+9XzeYbEj00/I0Ky3EPhKiR0n8zVe5jr06MkcvDr6+1QOHBf4i3g/iHd7P4gdZ1DaUt4XDCI1jTmfI9ahwfFMSpJW4FkQfCCCPfvVhDA0026eWtBOcKvT8Sdz61G2EGYeEHQ/HTlUhtcpPujr1ism1r7RmOo/KghbDDkse7lFe7gdPw86kZNNz8aiyeI6nlzoMMkdfyqNNRHmfzqTux51o2FA5fPxoME1isG0Pk1mgTey13u8NiLxPi0sWDMEPdVmu5Qd5XKSZgQKucR4vh7mOa4q3EW9iGFxVusDcUnS4YgJrlOTXVWkmQAGt2MIpVWu4xfaPiw9sAHQSEN+TOXVp+yBHT31BRmOW74W8Ba0xBEkeIAjK2xkZoigp2bg7hjHiCprO4OZSv6z5URwGPsizcsMLkm67nxAyi4a+togxIIdgZjQEVTs8PuPmFtHORDnChmyrJ1bwSBE6mOfu2XD3fEUt3QGEyiuJRQOagSo03mgNdjrX13jFtrglUOfKB4ESyv8G2JkhFORY5xXacdcAQk6j4789d/51zH6KbDfWr1x0KkWZBgqDmuKjHznK2vWa6j34AE6Dw79SSOfpQco+kzhSBlxQABYjDkb+JMrWzI/wCnIJPO2OprnTjf1rs3H8J3nCsWsAspa4v3gtl1cvM66FzPQkVxq6upnrQQsK161u+9axv7qB57HKPqy+RuH/386d8AnhX0X0pJ7Ga4ZR/ju/7h+9PGEMIN/ZoJ2ED4AVvb5x5e7fSq4unfksbSNCPOrNsTPu/M0GCPL5nfatHWpe7NZKH5nzoB1+zJHp+oqBrI6fPyav3hr/lP5ioGT9ffQVltitlHruv4kVKWge75/OsqnruOvlQbZY2rJ+fxqR6jPzuKCM1qBvz1rcsdoj+lYG5POg0ZDWhEfPlVgj51qJx869KCsTXqkK16gjwt9bdnFYjE913f1lwFZAWxQLNKAOcyKqAhQDAhm86g4Vw1rSWszAuwvW1s3QrL36sGs23IBCB7Ob+KGkakEa1OuJTGYLELbV7XdNZuhLoAVrK2AoVXy6Ei0x3ElQdiRQLgynCXXN9WtPa+rOLYH8a7DhlVEOhLFQs6FQ7b60FnD2lbjGKRkZrTBla3fcoYgMucTLIgB11IABgmjWO4Fbwlq2VuhLguoRcYXCGs3jk7u5ba4SiJmVS41CldQSYDdq+JqMfjScouGxZVGcspFzKltsgBALDvSwnSE5gmrvEcLYxWGt5Hfv2RS1rPnUthVyvYhiWnJcLpJgsBzNAZ+j3FF7N0MoNyUdn3Li4pa2mY6wirlyzpNM+JGm32V/3t8++lv6N+GG3gwxEG+zXJkaqQESBJgQBvrqaYr9zwj0Xp1oFrjIVbGKunTNwy6pJ6lYQTP3mj31xa6PEa7nxPAlsNirYGYnCYgKNBJALKPiBXDLzak9dQfXX9aCuw/GvLb0PurZvz/et1XcUDn2GX+APK5c/+Bp8w6wgPID8NaR+wdubB5eO5yH+CnXuyLQ8Q1A+yOW/6UESjTy6fzmiFoQSPSTHPUk6etUUtnQSDPlRAWyDIYchsOX9TQbEe7+tY+fnyrVyfvDboKiK9SPh5UGt06x5frUbrr7+nnW5t855RsPWtrlnWZ1PkOvrQU7i1MD+h1Hpt7xWO7kSSOuw/+1RMuwzD3KOs8qCe4xn39PP1rQtUZDH7Uf5f0mswfvAnT7On50HiOtZJEkek/hWpnqvw/wD1Xu6MkyNfL3feoNo+YqNxWYM8vh/PzrRpI5D3fzoNSPX4V6sFj1/CvUAx0W6mNYqsxhFVQ5hFi5bCcpCnLIIiRVXg/HWfh4sNL3LgxD2rhYtcS7ZHe21DnVSYUCDoOWtZ4FhCvB+J38xZnayFlgZ7tldj1BZncQfu0vcO4mRYFqFU27rXLbAeIObYXKQfswPi1BPxp/rmOYyf4iQHbTMwtrkYiNC5UadWAoq9i5ZwoV+6t3rrDe1F9hcUBrHeGGVAuRX0BBaAZBJC8J4gLONsXW8KI1tzOvhUgjfzA2mNaL37f9oXr15ncOQLVmAc74ppFhd9AFttcZtABHSg6b2duMbQLrkcEhlAVQCuRTGXQqYkHmCKnxe0Dmygf69PnyrdLgViNBJ6jr667bjTSonva6ET4dJBPt66SeUigrYi3m71Trns4hRGmhTQfBq+fbo8KmNwPyFd4biC2L2a64W0iKzlsxyF1tAhok+LMYnnpXCrmiidKCG2pnT3axFba6zM7+/majNZU70Dl2IvEWYEaXLm8ncJykU8m4YUSvsgbHnP+Kuf9jG/hn/zG/JDTxaGg9FoLdq/BBMc9geh86tWcQWnTaPXX+lUh+3Wr+DAj3ee8kUGzLPv9ayUPzPT0qWR+P616dKCq1szy+JH6V5yeo9NesdK3+17v19a1cSf60FdQfhpz/aomY6aDUxv125VZy/Ov71tawpcjcCRPu5Dz/KgpgN90f6vP/trENPu+96+VNFrhVlRDiJ+85BMdJI/CqfFOBqFzWWkDdCcxjmVPP01oAPi6fj5V7ORuPxHka3aRyjkfn9K1neev7UGufyPxHz0qGTG237b1N8/nWrCTQV5PyaxU8V6gQrHBHKBFGDbvDA/vRcJOgYKwAJWdGCkCfOr9v6PcQCQlyxvH94wzPAJSMmkAqSzQozDWTRXs93GMTNifCtq6ijvi3cpbGHBVAAyKbrHOxMyAq9VmHhHaV7D4u2lsX0UXXSXZ2twFLHvVjPbAtIcxAPhGupkI8P9F+MuXVFwW7agQ7Zg2SBmgpIzEyNjG+ulFMN9G2Ow03LD2GZH7xRLeLKvhYSCFZpZCpjSPEeVnhn0h2u7td9bYOxFu4VM2kt5oDSxLEkGSup0O/ObtJ20waMLatcY28rhrLSoNs+BWuTBBK5SGDDxKdpoLZxeItXO5xFq1fV4ymzrdKk+FjZMuBoQZ2jnV3A4rB3GCKmZ+atbOcbghgQCvvjas/2mmKNu+l9TYUOCVENmzKs5zDIFJMgAyY11ig/GO0Nhbi4eziO7usFzsbgzSmVbSu9zSTmY5SR7NAa492XTFWAgBtICGIEAEBSIIB0ImRMgGCQdqB4D6OHR7bW/qqqpBz3UN9nUp4hlICmGYrMrIEwNKtt9I+GNlFa4tu46EOVghGWBl8IaMxLFQdIB1Bqq/wBKFhzezNcCqGCKiHO4YKBcGmVWBDaPsCDrrQFl7EYa07Yg2rEi2Qymwvd7znyFoEKoEgDYmdaWu0X0b4Z7Srg4TEZe8GZj3d1GzOVkDIjAjKpJAAAB5GqPEPpPFy1cW5hm8dpUZXug2w4kcgHKHwkj7Wo0BJqDE/SZcFpF+roIRUdic1txkyrlVAsDcwSQNRGlAI7IIVV1IKstxgQRqNEkU62I/L8KR+yuLZi7O5dixliZJhUA/LanHC3SfnzoCFs6UQwh06adPM/vQxLlEMGRB+ecUF0Drr8OteYD59K1X52raRz+dKCFhDf5f1rDkfIitvtb8v1rW4TQRDp6Uo3eOP3rtmYLJUIHYLCmAYBgnTWetNZJBG3XccqRMdZNq86OOZcGdCrsxU/hBHlQGsLxlMw8MGNYjNvOYeQEGj2G4tEHcT8+u9c/umWRwfFnIPvUgaDrp8POjmBJLKuWWMAAHc9PjQNuPxS3ouLyCq06TGxGsxy9wqiRv6n84o9wuwttMggz/eHQ5iIkaj2AdB1+NE7GFtne3bP+RevWKBMPlXmHz7qZcb2WBE2Wgj7LHf0bl75pcuqVJBBDCQQeRG4oIyT1r1Y91eoJuwjLxDh4wjWAmHtMq3nuEMbjmGIQAKVckg5yPCCAJOqp3BMScO2LBBKLbvYcsNAGDlFJ3j+5zAaEwRRP6PMYcPhbguBsmJxGEsKnhUFrwUtcBEsGVIIgiJB32HWEbNjWEfxFxl1ZM5jZvs9t8o3kllmRz3iCC5xK+bQWMp3Y+HQvMkwOX7Vf+opdUoVUNbth7ha5DXEOTwoAcjKZlY19vXYDXtFwtPrwt22Is3u4a0SJKpfUNl1OsFyJJ9dq343h0GKBAKju7/iJGbMly7azEjQN4TIHh8oFAM47YtW+4yd7lIK3lchhnUgqVPNCsHKdsvvofj7Fu3JtvnGrAmV8JMAMuwbTWCdal467ZnBic6tIH+HKuuwkAGNjAjpW9/Cvh+4cZH76yXt66HOCmUzoCjt6Ss0DH/Z9puFXcTbtjvLdsLcVifCxvGwzbj7OWABoQTSeOJexnXMUJEzqysIKnzG4PrpT/j8EtzBpYs3bK99fuP3ZYgkvbtX1tyFjKLiOk6CQNdzSVhMBctfWEuWdchnvBHdlGR2YjecugiJzaTQULFxidTnYrlGbWTGm/viiL48fVbdlFYiC7nWO8YeEjyUTIj7Rpz4FwPDh4tqMVeVc2RFjvAyuUTViMhMEyQYVfMUyYbsnh7Ba41oGwba3GsOpfJeVdQkHQHMRqSQdpB0DnHZHDuUu3FWVRlztyXNCqNeZM6evSmvBXFjUf193zpUnFcILmHu3bLMyG6puKCCMvhRXbQN4YIkiQRBHMiMMpTwlMmiEAkjRhm2GkkFTMc/fQM1lxAgnUdT0ongRpoSJnmetLmDxUaa/j+9EluEHQn5ImgOC4fvH5PpWyE82PpoZ08hQ21jcxjb1j8KnB03/AA9fOgts0c/wqjxXiXdWyxK75VBlczHYTMDY6+VTZjtodN9fTr5UE7V4RjZN1SAbW49oFCQG0KxIJBnpNBXXjzqxLAEk6Iw9kR4geg5g85pQxGMuXLj3nMqGW2TOskvlgfd0jyletM3C+xWKdAwQL4fD3jwxEyNNYEdY51Dwns8wxFyzdssRkc3F6q+TKysD4vYLDLMZeUUA3CYgoATTJ2WbNmuj2mlU8hszj3+EejUuXOy+M1UBCkkB2aBHJoiRy5HU10bsvwrubaqOQUO0bkCDHTXYchQFuGYIqBmYnSAPsjTpz9TRi3cA+fOqasI000/Svd6eXzrQEe9+daGcZ4SL6ll0ugaf4oHsn9CdvSpPrXhBG8/v517v/n3UCUzjqKxThcYkkkKddyok+deoOV8AwXd2cG5Q3lt4sXRkC3FuXLiIqoWRyUa0LZbxDWANNqitphreOuHC3yqobqJlDMUR7bq4ynVgtwhyRyVhqYocfo/CqDcuBWP2ZTN0ByDM0cthvVq79H50AZhBOZnhYA6LEz76Af2lbu7eFt5pu2e88Q0bK7piLJAknKO8YKfI0Gu8Sdsh3yIyKTzDO7tJPUu1NF/6PWX2bhYRP2QTOwAMD4mhuK7K3LSszMVCiTKqR1QeFz4mIgCBJ0FBqnE7V2wLVzLbJa5LKqHUtmUtEMUDPCkklYJ2EUE4NgLl2/bt21d3Djw2wGYoNbmVTofDmMHQ0SxPZy4DMqQ2ouaqrA7HMRGuvw8xQjF2CjsGiVichB22IKn8Qd6A9juJX8K/c5hdtKLgt22ZnREuBbZNtz9g5Sqx7JWdDrUOJ7V33ULeuZhlKOJ9tNyrHYEawQOZmaEXcS+fxMzFNIJLRHSTp8aPdn+HMyXe/XLYyo9x+7DXgttlnuiVJH96maNgymgo3cA1i6gvi9at3Mjo5WX7skEumsM4BkQd4rqmF7YjFriPqiPZuhWew14I2fLAuM9sjwLuJ1nfQ6Vzm1xq3iXSxiWc4RGi2qfwwABkzgHNleDIBOUwRoDosvacFyubLDLmgqIEaE7ezGnn50DXhe1997t04h83euGuAqBLKAqmFGmXu10HT300fUXxWG+u95aCImWIOpt+E6xqTvz100FBux+HwyhV4gr2rVwh7Rcvbt3GAJckzA8MCdJAEUR4ngLWHF2/hrym2zOLb92rAAnxKsKBoxI8I2HUUFa1f203jluOvntRG1iJI2Jj9fKgeGui5Yi6WDKzOTpN0sRmDbN0PkBEVcwl4TAiAPn06UBe05nUa+R/lRTD3wY6/ImgVu98/jV6zcIiD8/CgLo2p9K2Z5EHbTp1FVbd2fh18/Stu9IIIOoII9Qf5UDVas+ERExtIkae/Wlbj3DrjX7bLcAKDeYO4InKD5+tH7fEMyF99B8TNDUMmSdT1oLtnvLi5bz5xM5VELofDJJkkeUDyq2DA8gNBpUFg6a/OtSO4yn0/egylyVHuHLpUpbX+nWqWHfwL5n9Knz60GUf2vJvzrzN86dKitNOf3Vlmj58qDY3KzVF8TqfWvUAThHElWzdRSpe0ysyYcBrjWvZYNBOmbITqY3oneL/AFuCqLFyJuEu5CwZyDwrIE6z6Vr2PwltrxUN3oa2weLKIhUj2JVR4ucyTpW+OzjElmuLbKhLjLbALSFB8btpr5AUArieKtLbt96e8ZizAMwk5cqBu7Ecw2w5Ghd7C5CbplTrkGRlKGIzI2YlJkeyRJE761JjbgITuUZRbUDvXjMVzsxOZwzxLHb0pe7R9rTcbLas6of71szGYAgLsNuYPuoDKWXczctnKH9o3Lig65gCLk6g+MeLcUqdp0D48Iq5jFtSFyybhUwJAAJEqTPQg1QxfH77Ahrt0gkQM7ZfM5NBp6UIZhI+1rJ1hj5zQWsHbCXLXerNt0S4w8SjKZAJIBMAztvAFMeP7SqbDi3da2IypbS1lQ25BC598xy6mSTEGYqp2I4jhPrAOPU3ESzkthgWXMmsFUAkZWaJmDrO1R8AweGv45bV13TDM1zIGaGjVrVtnPsz4VnntOtBBjeDG2hZmlWIe3cVT3TgpLQ4GkZhoYMgiOYYeH4pRw+2CttlSLxtO5LXMQbhAJAMCzlAaI1IEyAal+kPCDCJbw1pbaI6sTaVAboKlMrltWYu2knU5SNqXeHHE8Qv5QqtfS3BBi3K29WnMfbkkkac9qCfth2muYthNvukUtlXNmYloEudBsugAGhqW52YxuHW0Gt3AzlntBTnk5WNweEkZwEDxOoI3mt8L9G929ZtXUvWs14FkR5UMW17tXkgv10AEGTpXsfbxoXBo99WZGvJbXOoyd24UgXSYceAAdIjWdAL4jss9iyLyu12wQp7wqB4mPLWYPnqNqrWcZDanfr+Fe4rxLG3LeR0ukS7uFuC4jZYZ3C65SshvCYAO1CLfEV0mRPMg6igZkxAOunu9au2nG/70r2uJoB7SmD1olhcQrkBfn8aBhw9/fXTLz9ao8V4w0EW9Bzbn7ugqC++UaN6k8/jQ28SdJJ/rQNfAeMF7dsFtJXMJ+1Jtx8YPwo+F5Rt8g1zXhN02mdH0RwGVuQcEeGep3Hmp5mnbD8TgTOZYHSQI5a6/htQH0uSf69aixl2F9ao4Xi1on21HkxynfzNb4i5LKPfQXQ0KnzyqRG3+edV8S8ZZ+dPWtf7StD/AJtv3MD+RoJcM/jbzFbXG+fdQ/DcSTvCQZGmwmosViHMwQFkxC+KPOSaCzXqFk+Z+P8AOvUBTs4iYdHt3n3BdWJhs0ajMSY2EbajzNAsbj7l/E623yhlBiFTlDOQPFpqQJqpYxNrMbhzB4YZWCXS0rBPhgqRp7RHKiV/FXcQAGDWUKkFmPjeNglu0M2w5dPOgG8U4NcBbvnhSzZZuACASNJYDTeelLWN7Od89w4Zx4DbBEMobPChhm0J2JIjTWnm/wBk7dy6bjW0TMUM3gGZoEFha+yWifEdztRG/jFVAttO9ZMqwoUSQCCcx0neYmJiKDlV3sliQs9wz+hBjrKil84F82ltzqRARjrqNIBn3V267wa5fyNeaLecjJBClZEjKDLkD7TeHmFqtxJ7Fk5bVyGZVEjM4UtsDA5mYE0HIcPgMQjKe5uEg6BkKeLu8sCY2AnrpVfF8JuW1z3VCiSIYiWOkkLzGu+1dD7Q8WsWEtgK73QLgdiuwZsyzIAXTaB5UhcUe5dIe6Y9oa6gELmywNSWIifjQHuzHC7vDjY4m6K1rc21/vQlxSq3NQADqCNdJHWq/a3tUuKxrXcOr2s1vus9ssr3jtLgQTI8MRJAEzWtvtziLmFGDcWArKtoXnDSlr2YMGNAfaiY66UbW5g+F3bF+26Yju5RkJHenOzZr1uViUiAREGdddAQbNq7ai8ge2UaM6ypRzPhJ3DEA6dKLYLs1cv2w9tS5dS3hGcgK+S4XCgmZIIGhiTBpp+kLjFvHWVv4W4727Zy384KEtcyG2CD7ZGQzvGmsRVbsR2sTBq+e1cfOVhrTgMgE5kCMQCrHKdDuPSA2t9s7gsjDvatWiFZGdFXxKwAMgjwyoAJHLpW9uySc5VGEGPswI1AAciIG8Vc4j2isYwhr2GcMrMBbZiGNvLObvIAVjA5nVSNdKBYHid3COQoZ7ekq6zIMMCp1XXfSJ2IoDl3s2ChZ1hipIHhblC68h8PTrR4fhVtAqhzEMQXyxJG4nWAI2B3nzplvY1sThLzWmS4vc3XYjOjj+G0FlJMFYMCYGlcot3mXUEj0JX8qB6N489a1zidvypP/ta8NRcY+pn85qQcfvdR8B+kUD5axdpgEuKI2MgEHl0/OhHabiIwqgWSQxOgJzCOZg8vKgdjtK0ibYOo2JE+XOqOOvvfcuxzM23QCNIHJRQXMH2kxN+5D3IEbIqoNx0E038JtOvs3bi7fakc9gwIqvxPgq2beCVLRthsOXOaC7uzIXc5SQR7Ma7QIEameGW9Br6g9aC6EuXI7x845ggAHz00n3VZThWm6z+BE7Hz8xW1oRRC0Z2oKmE4dE6jeIqxcww8/wAOlTLofXT36xWL7QN/mKCqbQ8qxUneL0+fhWaClh+GWIGR0VSQJYBi88swbqNtNqnXGJZLIk3Wj+JkIyx0LbTzgl2/w61F/Zn1kyVRQBqChVSNNLlyQ9zrlBC9av3cPaw4zEKNtfCumghAJI22EbUED4J7sZyQmxWGAeQfCFJzvp96Bp7NbWsch8NkDwkgmIUHTNlgwYG5mBMa6iqPFsZbDZ7tyVGq2kjXQxmynMT/AKQOc1Tt4g3baG3NpCc2iDaSNmiOsn40BLG9qUsqbVstcYxEAtqTAEzrr90UF4nabuT3iktdCjKzS6lpjUMTpIE9PKtMYrIAmHILZSWvGJRDqZdVlmJ1hY1Gs1VwXArpIyDO/hzXrhhAJBy27YgT1LacgOdAJx+EZVL3I1yFFAI7tVM5AGO7FAMxkwJ0oZjuD3ri5xYbmRkhiQdiSpM+4bU/2OGNZc+DvC2pYkhjJmAwzKRvAPXWt3uWlz5LRt3hrEMhc7qCQBbgxvHLflQc24V2dvd6p7sZkYORdXMsJ4oZJ8QkDSdfSj/F+y7OFz5hbsqwtgqmaHc3DblYzMGJjkAR1pyS+TZBuCCeSGdjpyG45QPdyHYdVv228GV1f7ZMakEsYmD6ZtQOVAkXsIxwfcpbQhrucZUJuyrFGV3kALEMPCZjQiDVLs/cCXsl0PB0hdCXBBUGQTG+0TpXR8Xj7dhSlgAOBBb2gDp03aR6Ch6cLw7Nba+VNw5br3G1KsWGS2CrCOsGSSfKgxasXDqBnMaaidtfCSIEjlAojhsTidu5BgkjKCh11PUETroDvVm5wrDGEVAYALMTO3LoSY+GtRf2YqEZLRYNvkXKF8zDL6jT1oJb/GXSO9sMNIzQHnXUN7AI8vWlrFcKwzv7NoKYJhDbaRMjSFA15TsKYHtLBy2HBH3syE6xKsCdY1iDUS27KsxbOmvNSwnmCZn8qARhuxOBuhIuMjMTIRiRGwjOrbGudX2hyo1AJAO0gEwfeBXWOIfVls3bqgsUtuwVhoSFkQGU6Exz/GuS3UjL5QKC/wAJ4XcvS1sL/DKyC0TMkRpH2anu4E2bJze3l15xA2mivYkDu73/AHW/yuVDxwSCOoI/CgYOKYh2xFlW/wCXYQAE6wTmjybLBjyo/g7OggzMRP8AKlK+s3WP/bv1AH5be6mrhV2QvpQErTaVas/PxqhZbQVcttQWGEgxodxpz5Vpd8R6SAefT+vwqMvVa+ToRuCY+Ej8QPjQWMq+deqJcShE7Ty00r1B/9k="/>
          <p:cNvSpPr>
            <a:spLocks noChangeAspect="1" noChangeArrowheads="1"/>
          </p:cNvSpPr>
          <p:nvPr/>
        </p:nvSpPr>
        <p:spPr bwMode="auto">
          <a:xfrm>
            <a:off x="63500" y="-812800"/>
            <a:ext cx="2000250" cy="1676400"/>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36198" name="AutoShape 6" descr="data:image/jpg;base64,/9j/4AAQSkZJRgABAQAAAQABAAD/2wCEAAkGBhQSERUUExQWFRUWFxcaGBgXGB0YGBgYGxkeGBcWHBgcGyYfHBsjHxcbIC8gIycpLC0tGB4xNTAqNSYrLCkBCQoKBQUFDQUFDSkYEhgpKSkpKSkpKSkpKSkpKSkpKSkpKSkpKSkpKSkpKSkpKSkpKSkpKSkpKSkpKSkpKSkpKf/AABEIALAA0gMBIgACEQEDEQH/xAAcAAACAgMBAQAAAAAAAAAAAAAFBgMEAQIHAAj/xABEEAACAQIEAwUECAMGBAcAAAABAhEAAwQSITEFQVEGEyJhcTKBkfAHFEJSobHB0SPh8RUzYoKSsiRDY3JTc4OiwtLi/8QAFAEBAAAAAAAAAAAAAAAAAAAAAP/EABQRAQAAAAAAAAAAAAAAAAAAAAD/2gAMAwEAAhEDEQA/AEa12fy2WutfsAsoi0r5rmRjGYgKQCCBpIPiBkDcnhuyuKbB3MWMnc2wZzPlcqujsvhytoPvTuN6ucZ7PK2IuW7SrYuW8oCISwu/w87hc5VVKhddACzVVt8Ye3Yu2ZaAMjxmVe4uCLlsqwZbbOyq2fQyI50ACxeyh2U+L+HGm8sJEba04WFwR4VcuXoV8pVPDN65eKFheW7MBe8XKFGirbdTJ1Crw+wma4bgGRbYYgkhmysGKKeZgdOnWnntJhrZwoRmFxbJUWkOXw+FC6TlzR3lxLe++boaBEvcOuKma5avJbuNAuupFhtfCJZBB0kMreeoodibUMVZSrBisEzlIMETzHx0510/j7/XsFcvWHv+PW9h7hZlEXD3HdKVChAUKZrcRAn7VI3AFh3V8P37ZGXIc2YN7OcQDBE6htNORggLGL4Rh1wNi9auW2vKD3wJZbuZ3ZVQDMVYKFJ2BA1O4FLjNrtzpg4hgBh7CWysO7XC4YEXVIyQrSByn53AnSfWghPpXjzrZjrNasN6B67ILOGT3+vtGm61aEjflzpR7HD/AIe3r9/T/wBQ052V0HpQbrbEf0rFpdWERt57gVLbX+VetDU78vy05UGpX50qC4mnz+1XCNfnrUVweWlAF4in6UkX2KJeymMyXB6gsQR66cutPXFWy6kgCNyY21mTXP8AG8TQraiHi4zGDOZQ7OmkaTPOgo8QwJQXRpozRrr4XYfpt6U+4HCBLSr0yD8RvSpgUN3u5VtbpLlgcrKXZwMxGjSIjnIp+w1rwjnt/uFBKgj5HWvKdvOp1tfPv/WtQunz6UEJHz+Nb2ufr+grwWvWyJO3Ln5UEwrQ/Pw2rOcTuNp3rxug8/xmgjNerefP86xQLvEuMK+Kz3+7IvLed89sO9sSDbCrIXvWVEyyNM2pEk0xcY4ImF/4WxCjF3Clw3ipQMoBW53mhzKcx2I8baE5TXO+FcIfEsxBUs/f+A7sEtB7jBtgfGoXzJ6U6DteoR7t+zdfFi5bF1Sq3LWQhEvOqGFtuQmU5/tb6GKBKtMUe5a0hpQrKnxRcGlzYAERIOoI3FFO1uEulbTO9tZw1rJaEhUQswVNd23uMzHdj0FBjdBOxgsHAOh1zZthGzHy2q3fVryuxJC2rdoN1JGYoik/aIVj7jQdCw/DnTA5bakI1spaOVswk2lCIoujvWbLcuAyEQySSNaXEskcVvZlF8LrfCgquZVKZGyjm4nXUgc96F4rEvhbNi4bt+2Lthu6XNtbnKcgBbIGEwTrBI8q6L2T4c+BwKZxF67Fy4SNVLNCK3miQI2BLaUC12gwLXcPimOXvLVtLl2Wzkg3GFsBSA1t0V2BYKQ0Lqux5m66+811nt3xBL1h7T3c5tLnVQoW4rsIV7lwsFZHU+wik7HSK5VdEk+tBAdq1I0NbMK823woHfsaT9XQRoe85/8AUPnTnZDZZjl1/lSb2Puf8Mmh0Nydv/EJ507YdvCAFMkDmu/nrQS9yeYHTef0rwEE+yJjf0jealfnC/7fdWUSZ8O3mP28vyoIncwSCJAJ2MbE/eqG47fI57VauWAQRA2I0+FQXrRg7a/PWgq4MZmaQpgCCQDr5SND+9XzeYbEj00/I0Ky3EPhKiR0n8zVe5jr06MkcvDr6+1QOHBf4i3g/iHd7P4gdZ1DaUt4XDCI1jTmfI9ahwfFMSpJW4FkQfCCCPfvVhDA0026eWtBOcKvT8Sdz61G2EGYeEHQ/HTlUhtcpPujr1ism1r7RmOo/KghbDDkse7lFe7gdPw86kZNNz8aiyeI6nlzoMMkdfyqNNRHmfzqTux51o2FA5fPxoME1isG0Pk1mgTey13u8NiLxPi0sWDMEPdVmu5Qd5XKSZgQKucR4vh7mOa4q3EW9iGFxVusDcUnS4YgJrlOTXVWkmQAGt2MIpVWu4xfaPiw9sAHQSEN+TOXVp+yBHT31BRmOW74W8Ba0xBEkeIAjK2xkZoigp2bg7hjHiCprO4OZSv6z5URwGPsizcsMLkm67nxAyi4a+togxIIdgZjQEVTs8PuPmFtHORDnChmyrJ1bwSBE6mOfu2XD3fEUt3QGEyiuJRQOagSo03mgNdjrX13jFtrglUOfKB4ESyv8G2JkhFORY5xXacdcAQk6j4789d/51zH6KbDfWr1x0KkWZBgqDmuKjHznK2vWa6j34AE6Dw79SSOfpQco+kzhSBlxQABYjDkb+JMrWzI/wCnIJPO2OprnTjf1rs3H8J3nCsWsAspa4v3gtl1cvM66FzPQkVxq6upnrQQsK161u+9axv7qB57HKPqy+RuH/386d8AnhX0X0pJ7Ga4ZR/ju/7h+9PGEMIN/ZoJ2ED4AVvb5x5e7fSq4unfksbSNCPOrNsTPu/M0GCPL5nfatHWpe7NZKH5nzoB1+zJHp+oqBrI6fPyav3hr/lP5ioGT9ffQVltitlHruv4kVKWge75/OsqnruOvlQbZY2rJ+fxqR6jPzuKCM1qBvz1rcsdoj+lYG5POg0ZDWhEfPlVgj51qJx869KCsTXqkK16gjwt9bdnFYjE913f1lwFZAWxQLNKAOcyKqAhQDAhm86g4Vw1rSWszAuwvW1s3QrL36sGs23IBCB7Ob+KGkakEa1OuJTGYLELbV7XdNZuhLoAVrK2AoVXy6Ei0x3ElQdiRQLgynCXXN9WtPa+rOLYH8a7DhlVEOhLFQs6FQ7b60FnD2lbjGKRkZrTBla3fcoYgMucTLIgB11IABgmjWO4Fbwlq2VuhLguoRcYXCGs3jk7u5ba4SiJmVS41CldQSYDdq+JqMfjScouGxZVGcspFzKltsgBALDvSwnSE5gmrvEcLYxWGt5Hfv2RS1rPnUthVyvYhiWnJcLpJgsBzNAZ+j3FF7N0MoNyUdn3Li4pa2mY6wirlyzpNM+JGm32V/3t8++lv6N+GG3gwxEG+zXJkaqQESBJgQBvrqaYr9zwj0Xp1oFrjIVbGKunTNwy6pJ6lYQTP3mj31xa6PEa7nxPAlsNirYGYnCYgKNBJALKPiBXDLzak9dQfXX9aCuw/GvLb0PurZvz/et1XcUDn2GX+APK5c/+Bp8w6wgPID8NaR+wdubB5eO5yH+CnXuyLQ8Q1A+yOW/6UESjTy6fzmiFoQSPSTHPUk6etUUtnQSDPlRAWyDIYchsOX9TQbEe7+tY+fnyrVyfvDboKiK9SPh5UGt06x5frUbrr7+nnW5t855RsPWtrlnWZ1PkOvrQU7i1MD+h1Hpt7xWO7kSSOuw/+1RMuwzD3KOs8qCe4xn39PP1rQtUZDH7Uf5f0mswfvAnT7On50HiOtZJEkek/hWpnqvw/wD1Xu6MkyNfL3feoNo+YqNxWYM8vh/PzrRpI5D3fzoNSPX4V6sFj1/CvUAx0W6mNYqsxhFVQ5hFi5bCcpCnLIIiRVXg/HWfh4sNL3LgxD2rhYtcS7ZHe21DnVSYUCDoOWtZ4FhCvB+J38xZnayFlgZ7tldj1BZncQfu0vcO4mRYFqFU27rXLbAeIObYXKQfswPi1BPxp/rmOYyf4iQHbTMwtrkYiNC5UadWAoq9i5ZwoV+6t3rrDe1F9hcUBrHeGGVAuRX0BBaAZBJC8J4gLONsXW8KI1tzOvhUgjfzA2mNaL37f9oXr15ncOQLVmAc74ppFhd9AFttcZtABHSg6b2duMbQLrkcEhlAVQCuRTGXQqYkHmCKnxe0Dmygf69PnyrdLgViNBJ6jr667bjTSonva6ET4dJBPt66SeUigrYi3m71Trns4hRGmhTQfBq+fbo8KmNwPyFd4biC2L2a64W0iKzlsxyF1tAhok+LMYnnpXCrmiidKCG2pnT3axFba6zM7+/majNZU70Dl2IvEWYEaXLm8ncJykU8m4YUSvsgbHnP+Kuf9jG/hn/zG/JDTxaGg9FoLdq/BBMc9geh86tWcQWnTaPXX+lUh+3Wr+DAj3ee8kUGzLPv9ayUPzPT0qWR+P616dKCq1szy+JH6V5yeo9NesdK3+17v19a1cSf60FdQfhpz/aomY6aDUxv125VZy/Ov71tawpcjcCRPu5Dz/KgpgN90f6vP/trENPu+96+VNFrhVlRDiJ+85BMdJI/CqfFOBqFzWWkDdCcxjmVPP01oAPi6fj5V7ORuPxHka3aRyjkfn9K1neev7UGufyPxHz0qGTG237b1N8/nWrCTQV5PyaxU8V6gQrHBHKBFGDbvDA/vRcJOgYKwAJWdGCkCfOr9v6PcQCQlyxvH94wzPAJSMmkAqSzQozDWTRXs93GMTNifCtq6ijvi3cpbGHBVAAyKbrHOxMyAq9VmHhHaV7D4u2lsX0UXXSXZ2twFLHvVjPbAtIcxAPhGupkI8P9F+MuXVFwW7agQ7Zg2SBmgpIzEyNjG+ulFMN9G2Ow03LD2GZH7xRLeLKvhYSCFZpZCpjSPEeVnhn0h2u7td9bYOxFu4VM2kt5oDSxLEkGSup0O/ObtJ20waMLatcY28rhrLSoNs+BWuTBBK5SGDDxKdpoLZxeItXO5xFq1fV4ymzrdKk+FjZMuBoQZ2jnV3A4rB3GCKmZ+atbOcbghgQCvvjas/2mmKNu+l9TYUOCVENmzKs5zDIFJMgAyY11ig/GO0Nhbi4eziO7usFzsbgzSmVbSu9zSTmY5SR7NAa492XTFWAgBtICGIEAEBSIIB0ImRMgGCQdqB4D6OHR7bW/qqqpBz3UN9nUp4hlICmGYrMrIEwNKtt9I+GNlFa4tu46EOVghGWBl8IaMxLFQdIB1Bqq/wBKFhzezNcCqGCKiHO4YKBcGmVWBDaPsCDrrQFl7EYa07Yg2rEi2Qymwvd7znyFoEKoEgDYmdaWu0X0b4Z7Srg4TEZe8GZj3d1GzOVkDIjAjKpJAAAB5GqPEPpPFy1cW5hm8dpUZXug2w4kcgHKHwkj7Wo0BJqDE/SZcFpF+roIRUdic1txkyrlVAsDcwSQNRGlAI7IIVV1IKstxgQRqNEkU62I/L8KR+yuLZi7O5dixliZJhUA/LanHC3SfnzoCFs6UQwh06adPM/vQxLlEMGRB+ecUF0Drr8OteYD59K1X52raRz+dKCFhDf5f1rDkfIitvtb8v1rW4TQRDp6Uo3eOP3rtmYLJUIHYLCmAYBgnTWetNZJBG3XccqRMdZNq86OOZcGdCrsxU/hBHlQGsLxlMw8MGNYjNvOYeQEGj2G4tEHcT8+u9c/umWRwfFnIPvUgaDrp8POjmBJLKuWWMAAHc9PjQNuPxS3ouLyCq06TGxGsxy9wqiRv6n84o9wuwttMggz/eHQ5iIkaj2AdB1+NE7GFtne3bP+RevWKBMPlXmHz7qZcb2WBE2Wgj7LHf0bl75pcuqVJBBDCQQeRG4oIyT1r1Y91eoJuwjLxDh4wjWAmHtMq3nuEMbjmGIQAKVckg5yPCCAJOqp3BMScO2LBBKLbvYcsNAGDlFJ3j+5zAaEwRRP6PMYcPhbguBsmJxGEsKnhUFrwUtcBEsGVIIgiJB32HWEbNjWEfxFxl1ZM5jZvs9t8o3kllmRz3iCC5xK+bQWMp3Y+HQvMkwOX7Vf+opdUoVUNbth7ha5DXEOTwoAcjKZlY19vXYDXtFwtPrwt22Is3u4a0SJKpfUNl1OsFyJJ9dq343h0GKBAKju7/iJGbMly7azEjQN4TIHh8oFAM47YtW+4yd7lIK3lchhnUgqVPNCsHKdsvvofj7Fu3JtvnGrAmV8JMAMuwbTWCdal467ZnBic6tIH+HKuuwkAGNjAjpW9/Cvh+4cZH76yXt66HOCmUzoCjt6Ss0DH/Z9puFXcTbtjvLdsLcVifCxvGwzbj7OWABoQTSeOJexnXMUJEzqysIKnzG4PrpT/j8EtzBpYs3bK99fuP3ZYgkvbtX1tyFjKLiOk6CQNdzSVhMBctfWEuWdchnvBHdlGR2YjecugiJzaTQULFxidTnYrlGbWTGm/viiL48fVbdlFYiC7nWO8YeEjyUTIj7Rpz4FwPDh4tqMVeVc2RFjvAyuUTViMhMEyQYVfMUyYbsnh7Ba41oGwba3GsOpfJeVdQkHQHMRqSQdpB0DnHZHDuUu3FWVRlztyXNCqNeZM6evSmvBXFjUf193zpUnFcILmHu3bLMyG6puKCCMvhRXbQN4YIkiQRBHMiMMpTwlMmiEAkjRhm2GkkFTMc/fQM1lxAgnUdT0ongRpoSJnmetLmDxUaa/j+9EluEHQn5ImgOC4fvH5PpWyE82PpoZ08hQ21jcxjb1j8KnB03/AA9fOgts0c/wqjxXiXdWyxK75VBlczHYTMDY6+VTZjtodN9fTr5UE7V4RjZN1SAbW49oFCQG0KxIJBnpNBXXjzqxLAEk6Iw9kR4geg5g85pQxGMuXLj3nMqGW2TOskvlgfd0jyletM3C+xWKdAwQL4fD3jwxEyNNYEdY51Dwns8wxFyzdssRkc3F6q+TKysD4vYLDLMZeUUA3CYgoATTJ2WbNmuj2mlU8hszj3+EejUuXOy+M1UBCkkB2aBHJoiRy5HU10bsvwrubaqOQUO0bkCDHTXYchQFuGYIqBmYnSAPsjTpz9TRi3cA+fOqasI000/Svd6eXzrQEe9+daGcZ4SL6ll0ugaf4oHsn9CdvSpPrXhBG8/v517v/n3UCUzjqKxThcYkkkKddyok+deoOV8AwXd2cG5Q3lt4sXRkC3FuXLiIqoWRyUa0LZbxDWANNqitphreOuHC3yqobqJlDMUR7bq4ynVgtwhyRyVhqYocfo/CqDcuBWP2ZTN0ByDM0cthvVq79H50AZhBOZnhYA6LEz76Af2lbu7eFt5pu2e88Q0bK7piLJAknKO8YKfI0Gu8Sdsh3yIyKTzDO7tJPUu1NF/6PWX2bhYRP2QTOwAMD4mhuK7K3LSszMVCiTKqR1QeFz4mIgCBJ0FBqnE7V2wLVzLbJa5LKqHUtmUtEMUDPCkklYJ2EUE4NgLl2/bt21d3Djw2wGYoNbmVTofDmMHQ0SxPZy4DMqQ2ouaqrA7HMRGuvw8xQjF2CjsGiVichB22IKn8Qd6A9juJX8K/c5hdtKLgt22ZnREuBbZNtz9g5Sqx7JWdDrUOJ7V33ULeuZhlKOJ9tNyrHYEawQOZmaEXcS+fxMzFNIJLRHSTp8aPdn+HMyXe/XLYyo9x+7DXgttlnuiVJH96maNgymgo3cA1i6gvi9at3Mjo5WX7skEumsM4BkQd4rqmF7YjFriPqiPZuhWew14I2fLAuM9sjwLuJ1nfQ6Vzm1xq3iXSxiWc4RGi2qfwwABkzgHNleDIBOUwRoDosvacFyubLDLmgqIEaE7ezGnn50DXhe1997t04h83euGuAqBLKAqmFGmXu10HT300fUXxWG+u95aCImWIOpt+E6xqTvz100FBux+HwyhV4gr2rVwh7Rcvbt3GAJckzA8MCdJAEUR4ngLWHF2/hrym2zOLb92rAAnxKsKBoxI8I2HUUFa1f203jluOvntRG1iJI2Jj9fKgeGui5Yi6WDKzOTpN0sRmDbN0PkBEVcwl4TAiAPn06UBe05nUa+R/lRTD3wY6/ImgVu98/jV6zcIiD8/CgLo2p9K2Z5EHbTp1FVbd2fh18/Stu9IIIOoII9Qf5UDVas+ERExtIkae/Wlbj3DrjX7bLcAKDeYO4InKD5+tH7fEMyF99B8TNDUMmSdT1oLtnvLi5bz5xM5VELofDJJkkeUDyq2DA8gNBpUFg6a/OtSO4yn0/egylyVHuHLpUpbX+nWqWHfwL5n9Knz60GUf2vJvzrzN86dKitNOf3Vlmj58qDY3KzVF8TqfWvUAThHElWzdRSpe0ysyYcBrjWvZYNBOmbITqY3oneL/AFuCqLFyJuEu5CwZyDwrIE6z6Vr2PwltrxUN3oa2weLKIhUj2JVR4ucyTpW+OzjElmuLbKhLjLbALSFB8btpr5AUArieKtLbt96e8ZizAMwk5cqBu7Ecw2w5Ghd7C5CbplTrkGRlKGIzI2YlJkeyRJE761JjbgITuUZRbUDvXjMVzsxOZwzxLHb0pe7R9rTcbLas6of71szGYAgLsNuYPuoDKWXczctnKH9o3Lig65gCLk6g+MeLcUqdp0D48Iq5jFtSFyybhUwJAAJEqTPQg1QxfH77Ahrt0gkQM7ZfM5NBp6UIZhI+1rJ1hj5zQWsHbCXLXerNt0S4w8SjKZAJIBMAztvAFMeP7SqbDi3da2IypbS1lQ25BC598xy6mSTEGYqp2I4jhPrAOPU3ESzkthgWXMmsFUAkZWaJmDrO1R8AweGv45bV13TDM1zIGaGjVrVtnPsz4VnntOtBBjeDG2hZmlWIe3cVT3TgpLQ4GkZhoYMgiOYYeH4pRw+2CttlSLxtO5LXMQbhAJAMCzlAaI1IEyAal+kPCDCJbw1pbaI6sTaVAboKlMrltWYu2knU5SNqXeHHE8Qv5QqtfS3BBi3K29WnMfbkkkac9qCfth2muYthNvukUtlXNmYloEudBsugAGhqW52YxuHW0Gt3AzlntBTnk5WNweEkZwEDxOoI3mt8L9G929ZtXUvWs14FkR5UMW17tXkgv10AEGTpXsfbxoXBo99WZGvJbXOoyd24UgXSYceAAdIjWdAL4jss9iyLyu12wQp7wqB4mPLWYPnqNqrWcZDanfr+Fe4rxLG3LeR0ukS7uFuC4jZYZ3C65SshvCYAO1CLfEV0mRPMg6igZkxAOunu9au2nG/70r2uJoB7SmD1olhcQrkBfn8aBhw9/fXTLz9ao8V4w0EW9Bzbn7ugqC++UaN6k8/jQ28SdJJ/rQNfAeMF7dsFtJXMJ+1Jtx8YPwo+F5Rt8g1zXhN02mdH0RwGVuQcEeGep3Hmp5mnbD8TgTOZYHSQI5a6/htQH0uSf69aixl2F9ao4Xi1on21HkxynfzNb4i5LKPfQXQ0KnzyqRG3+edV8S8ZZ+dPWtf7StD/AJtv3MD+RoJcM/jbzFbXG+fdQ/DcSTvCQZGmwmosViHMwQFkxC+KPOSaCzXqFk+Z+P8AOvUBTs4iYdHt3n3BdWJhs0ajMSY2EbajzNAsbj7l/E623yhlBiFTlDOQPFpqQJqpYxNrMbhzB4YZWCXS0rBPhgqRp7RHKiV/FXcQAGDWUKkFmPjeNglu0M2w5dPOgG8U4NcBbvnhSzZZuACASNJYDTeelLWN7Od89w4Zx4DbBEMobPChhm0J2JIjTWnm/wBk7dy6bjW0TMUM3gGZoEFha+yWifEdztRG/jFVAttO9ZMqwoUSQCCcx0neYmJiKDlV3sliQs9wz+hBjrKil84F82ltzqRARjrqNIBn3V267wa5fyNeaLecjJBClZEjKDLkD7TeHmFqtxJ7Fk5bVyGZVEjM4UtsDA5mYE0HIcPgMQjKe5uEg6BkKeLu8sCY2AnrpVfF8JuW1z3VCiSIYiWOkkLzGu+1dD7Q8WsWEtgK73QLgdiuwZsyzIAXTaB5UhcUe5dIe6Y9oa6gELmywNSWIifjQHuzHC7vDjY4m6K1rc21/vQlxSq3NQADqCNdJHWq/a3tUuKxrXcOr2s1vus9ssr3jtLgQTI8MRJAEzWtvtziLmFGDcWArKtoXnDSlr2YMGNAfaiY66UbW5g+F3bF+26Yju5RkJHenOzZr1uViUiAREGdddAQbNq7ai8ge2UaM6ypRzPhJ3DEA6dKLYLs1cv2w9tS5dS3hGcgK+S4XCgmZIIGhiTBpp+kLjFvHWVv4W4727Zy384KEtcyG2CD7ZGQzvGmsRVbsR2sTBq+e1cfOVhrTgMgE5kCMQCrHKdDuPSA2t9s7gsjDvatWiFZGdFXxKwAMgjwyoAJHLpW9uySc5VGEGPswI1AAciIG8Vc4j2isYwhr2GcMrMBbZiGNvLObvIAVjA5nVSNdKBYHid3COQoZ7ekq6zIMMCp1XXfSJ2IoDl3s2ChZ1hipIHhblC68h8PTrR4fhVtAqhzEMQXyxJG4nWAI2B3nzplvY1sThLzWmS4vc3XYjOjj+G0FlJMFYMCYGlcot3mXUEj0JX8qB6N489a1zidvypP/ta8NRcY+pn85qQcfvdR8B+kUD5axdpgEuKI2MgEHl0/OhHabiIwqgWSQxOgJzCOZg8vKgdjtK0ibYOo2JE+XOqOOvvfcuxzM23QCNIHJRQXMH2kxN+5D3IEbIqoNx0E038JtOvs3bi7fakc9gwIqvxPgq2beCVLRthsOXOaC7uzIXc5SQR7Ma7QIEameGW9Br6g9aC6EuXI7x845ggAHz00n3VZThWm6z+BE7Hz8xW1oRRC0Z2oKmE4dE6jeIqxcww8/wAOlTLofXT36xWL7QN/mKCqbQ8qxUneL0+fhWaClh+GWIGR0VSQJYBi88swbqNtNqnXGJZLIk3Wj+JkIyx0LbTzgl2/w61F/Zn1kyVRQBqChVSNNLlyQ9zrlBC9av3cPaw4zEKNtfCumghAJI22EbUED4J7sZyQmxWGAeQfCFJzvp96Bp7NbWsch8NkDwkgmIUHTNlgwYG5mBMa6iqPFsZbDZ7tyVGq2kjXQxmynMT/AKQOc1Tt4g3baG3NpCc2iDaSNmiOsn40BLG9qUsqbVstcYxEAtqTAEzrr90UF4nabuT3iktdCjKzS6lpjUMTpIE9PKtMYrIAmHILZSWvGJRDqZdVlmJ1hY1Gs1VwXArpIyDO/hzXrhhAJBy27YgT1LacgOdAJx+EZVL3I1yFFAI7tVM5AGO7FAMxkwJ0oZjuD3ri5xYbmRkhiQdiSpM+4bU/2OGNZc+DvC2pYkhjJmAwzKRvAPXWt3uWlz5LRt3hrEMhc7qCQBbgxvHLflQc24V2dvd6p7sZkYORdXMsJ4oZJ8QkDSdfSj/F+y7OFz5hbsqwtgqmaHc3DblYzMGJjkAR1pyS+TZBuCCeSGdjpyG45QPdyHYdVv228GV1f7ZMakEsYmD6ZtQOVAkXsIxwfcpbQhrucZUJuyrFGV3kALEMPCZjQiDVLs/cCXsl0PB0hdCXBBUGQTG+0TpXR8Xj7dhSlgAOBBb2gDp03aR6Ch6cLw7Nba+VNw5br3G1KsWGS2CrCOsGSSfKgxasXDqBnMaaidtfCSIEjlAojhsTidu5BgkjKCh11PUETroDvVm5wrDGEVAYALMTO3LoSY+GtRf2YqEZLRYNvkXKF8zDL6jT1oJb/GXSO9sMNIzQHnXUN7AI8vWlrFcKwzv7NoKYJhDbaRMjSFA15TsKYHtLBy2HBH3syE6xKsCdY1iDUS27KsxbOmvNSwnmCZn8qARhuxOBuhIuMjMTIRiRGwjOrbGudX2hyo1AJAO0gEwfeBXWOIfVls3bqgsUtuwVhoSFkQGU6Exz/GuS3UjL5QKC/wAJ4XcvS1sL/DKyC0TMkRpH2anu4E2bJze3l15xA2mivYkDu73/AHW/yuVDxwSCOoI/CgYOKYh2xFlW/wCXYQAE6wTmjybLBjyo/g7OggzMRP8AKlK+s3WP/bv1AH5be6mrhV2QvpQErTaVas/PxqhZbQVcttQWGEgxodxpz5Vpd8R6SAefT+vwqMvVa+ToRuCY+Ej8QPjQWMq+deqJcShE7Ty00r1B/9k="/>
          <p:cNvSpPr>
            <a:spLocks noChangeAspect="1" noChangeArrowheads="1"/>
          </p:cNvSpPr>
          <p:nvPr/>
        </p:nvSpPr>
        <p:spPr bwMode="auto">
          <a:xfrm>
            <a:off x="63500" y="-812800"/>
            <a:ext cx="2000250" cy="1676400"/>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136200" name="Picture 8" descr="http://t0.gstatic.com/images?q=tbn:ANd9GcTExPflmfBVDwttCQUkuDG6ITzkt4z3ylJrrClJqvdvDG9Mtbrq"/>
          <p:cNvPicPr>
            <a:picLocks noChangeAspect="1" noChangeArrowheads="1"/>
          </p:cNvPicPr>
          <p:nvPr/>
        </p:nvPicPr>
        <p:blipFill>
          <a:blip r:embed="rId3" cstate="print"/>
          <a:srcRect/>
          <a:stretch>
            <a:fillRect/>
          </a:stretch>
        </p:blipFill>
        <p:spPr bwMode="auto">
          <a:xfrm>
            <a:off x="6300192" y="1628800"/>
            <a:ext cx="2232248" cy="28083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136200"/>
                                        </p:tgtEl>
                                        <p:attrNameLst>
                                          <p:attrName>style.visibility</p:attrName>
                                        </p:attrNameLst>
                                      </p:cBhvr>
                                      <p:to>
                                        <p:strVal val="visible"/>
                                      </p:to>
                                    </p:set>
                                    <p:animEffect transition="in" filter="fade">
                                      <p:cBhvr>
                                        <p:cTn id="12" dur="100"/>
                                        <p:tgtEl>
                                          <p:spTgt spid="136200"/>
                                        </p:tgtEl>
                                      </p:cBhvr>
                                    </p:animEffect>
                                    <p:anim calcmode="lin" valueType="num">
                                      <p:cBhvr>
                                        <p:cTn id="13" dur="400" fill="hold"/>
                                        <p:tgtEl>
                                          <p:spTgt spid="136200"/>
                                        </p:tgtEl>
                                        <p:attrNameLst>
                                          <p:attrName>ppt_x</p:attrName>
                                        </p:attrNameLst>
                                      </p:cBhvr>
                                      <p:tavLst>
                                        <p:tav tm="0">
                                          <p:val>
                                            <p:strVal val="#ppt_x"/>
                                          </p:val>
                                        </p:tav>
                                        <p:tav tm="100000">
                                          <p:val>
                                            <p:strVal val="#ppt_x"/>
                                          </p:val>
                                        </p:tav>
                                      </p:tavLst>
                                    </p:anim>
                                    <p:anim calcmode="lin" valueType="num">
                                      <p:cBhvr>
                                        <p:cTn id="14" dur="400" fill="hold"/>
                                        <p:tgtEl>
                                          <p:spTgt spid="136200"/>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13620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13620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4" fill="hold" grpId="0" nodeType="clickEffect">
                                  <p:stCondLst>
                                    <p:cond delay="0"/>
                                  </p:stCondLst>
                                  <p:childTnLst>
                                    <p:set>
                                      <p:cBhvr>
                                        <p:cTn id="20" dur="1" fill="hold">
                                          <p:stCondLst>
                                            <p:cond delay="0"/>
                                          </p:stCondLst>
                                        </p:cTn>
                                        <p:tgtEl>
                                          <p:spTgt spid="3">
                                            <p:bg/>
                                          </p:spTgt>
                                        </p:tgtEl>
                                        <p:attrNameLst>
                                          <p:attrName>style.visibility</p:attrName>
                                        </p:attrNameLst>
                                      </p:cBhvr>
                                      <p:to>
                                        <p:strVal val="visible"/>
                                      </p:to>
                                    </p:set>
                                    <p:animEffect transition="in" filter="wheel(4)">
                                      <p:cBhvr>
                                        <p:cTn id="21" dur="2000"/>
                                        <p:tgtEl>
                                          <p:spTgt spid="3">
                                            <p:bg/>
                                          </p:spTgt>
                                        </p:tgtEl>
                                      </p:cBhvr>
                                    </p:animEffect>
                                  </p:childTnLst>
                                </p:cTn>
                              </p:par>
                            </p:childTnLst>
                          </p:cTn>
                        </p:par>
                      </p:childTnLst>
                    </p:cTn>
                  </p:par>
                  <p:par>
                    <p:cTn id="22" fill="hold">
                      <p:stCondLst>
                        <p:cond delay="indefinite"/>
                      </p:stCondLst>
                      <p:childTnLst>
                        <p:par>
                          <p:cTn id="23" fill="hold">
                            <p:stCondLst>
                              <p:cond delay="0"/>
                            </p:stCondLst>
                            <p:childTnLst>
                              <p:par>
                                <p:cTn id="24" presetID="21" presetClass="entr" presetSubtype="4" fill="hold" grpId="0" nodeType="clickEffect">
                                  <p:stCondLst>
                                    <p:cond delay="0"/>
                                  </p:stCondLst>
                                  <p:childTnLst>
                                    <p:set>
                                      <p:cBhvr>
                                        <p:cTn id="25" dur="1" fill="hold">
                                          <p:stCondLst>
                                            <p:cond delay="0"/>
                                          </p:stCondLst>
                                        </p:cTn>
                                        <p:tgtEl>
                                          <p:spTgt spid="3">
                                            <p:txEl>
                                              <p:pRg st="0" end="0"/>
                                            </p:txEl>
                                          </p:spTgt>
                                        </p:tgtEl>
                                        <p:attrNameLst>
                                          <p:attrName>style.visibility</p:attrName>
                                        </p:attrNameLst>
                                      </p:cBhvr>
                                      <p:to>
                                        <p:strVal val="visible"/>
                                      </p:to>
                                    </p:set>
                                    <p:animEffect transition="in" filter="wheel(4)">
                                      <p:cBhvr>
                                        <p:cTn id="26" dur="2000"/>
                                        <p:tgtEl>
                                          <p:spTgt spid="3">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nodeType="clickEffect">
                                  <p:stCondLst>
                                    <p:cond delay="0"/>
                                  </p:stCondLst>
                                  <p:childTnLst>
                                    <p:set>
                                      <p:cBhvr>
                                        <p:cTn id="30" dur="1" fill="hold">
                                          <p:stCondLst>
                                            <p:cond delay="0"/>
                                          </p:stCondLst>
                                        </p:cTn>
                                        <p:tgtEl>
                                          <p:spTgt spid="136194"/>
                                        </p:tgtEl>
                                        <p:attrNameLst>
                                          <p:attrName>style.visibility</p:attrName>
                                        </p:attrNameLst>
                                      </p:cBhvr>
                                      <p:to>
                                        <p:strVal val="visible"/>
                                      </p:to>
                                    </p:set>
                                    <p:anim calcmode="lin" valueType="num">
                                      <p:cBhvr>
                                        <p:cTn id="31" dur="1000" fill="hold"/>
                                        <p:tgtEl>
                                          <p:spTgt spid="136194"/>
                                        </p:tgtEl>
                                        <p:attrNameLst>
                                          <p:attrName>ppt_w</p:attrName>
                                        </p:attrNameLst>
                                      </p:cBhvr>
                                      <p:tavLst>
                                        <p:tav tm="0">
                                          <p:val>
                                            <p:strVal val="#ppt_w*0.70"/>
                                          </p:val>
                                        </p:tav>
                                        <p:tav tm="100000">
                                          <p:val>
                                            <p:strVal val="#ppt_w"/>
                                          </p:val>
                                        </p:tav>
                                      </p:tavLst>
                                    </p:anim>
                                    <p:anim calcmode="lin" valueType="num">
                                      <p:cBhvr>
                                        <p:cTn id="32" dur="1000" fill="hold"/>
                                        <p:tgtEl>
                                          <p:spTgt spid="136194"/>
                                        </p:tgtEl>
                                        <p:attrNameLst>
                                          <p:attrName>ppt_h</p:attrName>
                                        </p:attrNameLst>
                                      </p:cBhvr>
                                      <p:tavLst>
                                        <p:tav tm="0">
                                          <p:val>
                                            <p:strVal val="#ppt_h"/>
                                          </p:val>
                                        </p:tav>
                                        <p:tav tm="100000">
                                          <p:val>
                                            <p:strVal val="#ppt_h"/>
                                          </p:val>
                                        </p:tav>
                                      </p:tavLst>
                                    </p:anim>
                                    <p:animEffect transition="in" filter="fade">
                                      <p:cBhvr>
                                        <p:cTn id="33" dur="1000"/>
                                        <p:tgtEl>
                                          <p:spTgt spid="136194"/>
                                        </p:tgtEl>
                                      </p:cBhvr>
                                    </p:animEffect>
                                  </p:childTnLst>
                                </p:cTn>
                              </p:par>
                            </p:childTnLst>
                          </p:cTn>
                        </p:par>
                      </p:childTnLst>
                    </p:cTn>
                  </p:par>
                  <p:par>
                    <p:cTn id="34" fill="hold">
                      <p:stCondLst>
                        <p:cond delay="indefinite"/>
                      </p:stCondLst>
                      <p:childTnLst>
                        <p:par>
                          <p:cTn id="35" fill="hold">
                            <p:stCondLst>
                              <p:cond delay="0"/>
                            </p:stCondLst>
                            <p:childTnLst>
                              <p:par>
                                <p:cTn id="36" presetID="24" presetClass="entr" presetSubtype="0" fill="hold" nodeType="clickEffect">
                                  <p:stCondLst>
                                    <p:cond delay="0"/>
                                  </p:stCondLst>
                                  <p:childTnLst>
                                    <p:set>
                                      <p:cBhvr>
                                        <p:cTn id="37" dur="1" fill="hold">
                                          <p:stCondLst>
                                            <p:cond delay="0"/>
                                          </p:stCondLst>
                                        </p:cTn>
                                        <p:tgtEl>
                                          <p:spTgt spid="3">
                                            <p:txEl>
                                              <p:pRg st="2" end="2"/>
                                            </p:txEl>
                                          </p:spTgt>
                                        </p:tgtEl>
                                        <p:attrNameLst>
                                          <p:attrName>style.visibility</p:attrName>
                                        </p:attrNameLst>
                                      </p:cBhvr>
                                      <p:to>
                                        <p:strVal val="visible"/>
                                      </p:to>
                                    </p:set>
                                    <p:anim to="" calcmode="lin" valueType="num">
                                      <p:cBhvr>
                                        <p:cTn id="38"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600" dirty="0" smtClean="0">
                <a:latin typeface="Agency FB" pitchFamily="34" charset="0"/>
              </a:rPr>
              <a:t>Ellos pasarán por alto estos textos, lo importante para ellos es estar unidos en la observancia del domingo.</a:t>
            </a:r>
            <a:endParaRPr lang="es-CO" sz="3600" dirty="0">
              <a:latin typeface="Agency FB" pitchFamily="34" charset="0"/>
            </a:endParaRPr>
          </a:p>
        </p:txBody>
      </p:sp>
      <p:pic>
        <p:nvPicPr>
          <p:cNvPr id="137218" name="Picture 2" descr="http://t3.gstatic.com/images?q=tbn:ANd9GcRZA_C797MwCc3xhWVD3bd740F_HXvwoJod6EJB2VOjiGJqaun6"/>
          <p:cNvPicPr>
            <a:picLocks noChangeAspect="1" noChangeArrowheads="1"/>
          </p:cNvPicPr>
          <p:nvPr/>
        </p:nvPicPr>
        <p:blipFill>
          <a:blip r:embed="rId2" cstate="print"/>
          <a:srcRect/>
          <a:stretch>
            <a:fillRect/>
          </a:stretch>
        </p:blipFill>
        <p:spPr bwMode="auto">
          <a:xfrm>
            <a:off x="395536" y="1772816"/>
            <a:ext cx="8424936" cy="482453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137218"/>
                                        </p:tgtEl>
                                        <p:attrNameLst>
                                          <p:attrName>style.visibility</p:attrName>
                                        </p:attrNameLst>
                                      </p:cBhvr>
                                      <p:to>
                                        <p:strVal val="visible"/>
                                      </p:to>
                                    </p:set>
                                    <p:animEffect transition="in" filter="wheel(4)">
                                      <p:cBhvr>
                                        <p:cTn id="12" dur="2000"/>
                                        <p:tgtEl>
                                          <p:spTgt spid="137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76672"/>
            <a:ext cx="5724128" cy="6381328"/>
          </a:xfrm>
        </p:spPr>
        <p:txBody>
          <a:bodyPr>
            <a:normAutofit fontScale="92500"/>
          </a:bodyPr>
          <a:lstStyle/>
          <a:p>
            <a:pPr algn="ctr">
              <a:buNone/>
            </a:pPr>
            <a:r>
              <a:rPr lang="es-CO" dirty="0" smtClean="0"/>
              <a:t>    El llamado mundo protestante formará una coalición con el hombre de pecado, y la iglesia y el mundo estarán en una corrupta armonía.-</a:t>
            </a:r>
            <a:r>
              <a:rPr lang="es-CO" dirty="0" smtClean="0">
                <a:solidFill>
                  <a:srgbClr val="FF0000"/>
                </a:solidFill>
              </a:rPr>
              <a:t>7CBA 986 (1891). </a:t>
            </a:r>
          </a:p>
          <a:p>
            <a:endParaRPr lang="es-CO" dirty="0" smtClean="0"/>
          </a:p>
          <a:p>
            <a:pPr algn="ctr">
              <a:buNone/>
            </a:pPr>
            <a:r>
              <a:rPr lang="es-CO" dirty="0" smtClean="0"/>
              <a:t>     El romanismo en el Viejo Mundo y el protestantismo apóstata en la América del Norte actuarán de la misma manera contra los que honren todos los preceptos divinos.-</a:t>
            </a:r>
            <a:r>
              <a:rPr lang="es-CO" dirty="0" smtClean="0">
                <a:solidFill>
                  <a:srgbClr val="FF0000"/>
                </a:solidFill>
              </a:rPr>
              <a:t>CS 673 (1911). </a:t>
            </a:r>
          </a:p>
        </p:txBody>
      </p:sp>
      <p:pic>
        <p:nvPicPr>
          <p:cNvPr id="70658" name="Picture 2" descr="http://t1.gstatic.com/images?q=tbn:ANd9GcTcLCwNDijX89ORPyc0ltyISDTCcRfP_gz7wUQiTcXY9YVNFlSd"/>
          <p:cNvPicPr>
            <a:picLocks noChangeAspect="1" noChangeArrowheads="1"/>
          </p:cNvPicPr>
          <p:nvPr/>
        </p:nvPicPr>
        <p:blipFill>
          <a:blip r:embed="rId2" cstate="print"/>
          <a:srcRect/>
          <a:stretch>
            <a:fillRect/>
          </a:stretch>
        </p:blipFill>
        <p:spPr bwMode="auto">
          <a:xfrm>
            <a:off x="5796136" y="620688"/>
            <a:ext cx="3024336" cy="2287514"/>
          </a:xfrm>
          <a:prstGeom prst="rect">
            <a:avLst/>
          </a:prstGeom>
          <a:noFill/>
        </p:spPr>
      </p:pic>
      <p:pic>
        <p:nvPicPr>
          <p:cNvPr id="8" name="Picture 2" descr="http://t1.gstatic.com/images?q=tbn:ANd9GcRu08N6nF8RQ9xwdwncQSk0XBjOryPf8Kda6Ui9G2xsGxmWhOXm"/>
          <p:cNvPicPr>
            <a:picLocks noChangeAspect="1" noChangeArrowheads="1"/>
          </p:cNvPicPr>
          <p:nvPr/>
        </p:nvPicPr>
        <p:blipFill>
          <a:blip r:embed="rId3" cstate="print"/>
          <a:srcRect/>
          <a:stretch>
            <a:fillRect/>
          </a:stretch>
        </p:blipFill>
        <p:spPr bwMode="auto">
          <a:xfrm>
            <a:off x="5868144" y="3284984"/>
            <a:ext cx="2808312" cy="302433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70658"/>
                                        </p:tgtEl>
                                        <p:attrNameLst>
                                          <p:attrName>style.visibility</p:attrName>
                                        </p:attrNameLst>
                                      </p:cBhvr>
                                      <p:to>
                                        <p:strVal val="visible"/>
                                      </p:to>
                                    </p:set>
                                    <p:animEffect transition="in" filter="wheel(4)">
                                      <p:cBhvr>
                                        <p:cTn id="7" dur="2000"/>
                                        <p:tgtEl>
                                          <p:spTgt spid="70658"/>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heel(4)">
                                      <p:cBhvr>
                                        <p:cTn id="17" dur="2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4)">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dirty="0" smtClean="0">
                <a:latin typeface="Agency FB" pitchFamily="34" charset="0"/>
              </a:rPr>
              <a:t>En las siguientes imágenes aparecen los tres últimos presidentes de los Estados Unidos con los dos últimos papas.  </a:t>
            </a:r>
            <a:endParaRPr lang="es-CO" sz="3200" dirty="0">
              <a:latin typeface="Agency FB" pitchFamily="34" charset="0"/>
            </a:endParaRPr>
          </a:p>
        </p:txBody>
      </p:sp>
      <p:pic>
        <p:nvPicPr>
          <p:cNvPr id="139266" name="Picture 2" descr="http://diosayudame.net/yahoo_site_admin/assets/images/pope_john_paul_ii_and_pres_reagan01.135154151_std.jpg"/>
          <p:cNvPicPr>
            <a:picLocks noChangeAspect="1" noChangeArrowheads="1"/>
          </p:cNvPicPr>
          <p:nvPr/>
        </p:nvPicPr>
        <p:blipFill>
          <a:blip r:embed="rId2" cstate="print"/>
          <a:srcRect/>
          <a:stretch>
            <a:fillRect/>
          </a:stretch>
        </p:blipFill>
        <p:spPr bwMode="auto">
          <a:xfrm>
            <a:off x="827584" y="1628800"/>
            <a:ext cx="3168352" cy="2376264"/>
          </a:xfrm>
          <a:prstGeom prst="rect">
            <a:avLst/>
          </a:prstGeom>
          <a:noFill/>
        </p:spPr>
      </p:pic>
      <p:pic>
        <p:nvPicPr>
          <p:cNvPr id="5" name="Picture 4" descr="http://t1.gstatic.com/images?q=tbn:ANd9GcQ58nY-F3t4l0zCm_mp3ovsGCEqhEKqWW2eX7yQ98LkUTNOh_jedQ"/>
          <p:cNvPicPr>
            <a:picLocks noChangeAspect="1" noChangeArrowheads="1"/>
          </p:cNvPicPr>
          <p:nvPr/>
        </p:nvPicPr>
        <p:blipFill>
          <a:blip r:embed="rId3" cstate="print"/>
          <a:srcRect/>
          <a:stretch>
            <a:fillRect/>
          </a:stretch>
        </p:blipFill>
        <p:spPr bwMode="auto">
          <a:xfrm>
            <a:off x="5796136" y="1700808"/>
            <a:ext cx="2952328" cy="2160240"/>
          </a:xfrm>
          <a:prstGeom prst="rect">
            <a:avLst/>
          </a:prstGeom>
          <a:noFill/>
        </p:spPr>
      </p:pic>
      <p:pic>
        <p:nvPicPr>
          <p:cNvPr id="6" name="Picture 6" descr="http://www.elpais.com/recorte/20080613elpepuint_8/XLCO/Ies/20080613elpepuint_8.jpg"/>
          <p:cNvPicPr>
            <a:picLocks noChangeAspect="1" noChangeArrowheads="1"/>
          </p:cNvPicPr>
          <p:nvPr/>
        </p:nvPicPr>
        <p:blipFill>
          <a:blip r:embed="rId4" cstate="print"/>
          <a:srcRect/>
          <a:stretch>
            <a:fillRect/>
          </a:stretch>
        </p:blipFill>
        <p:spPr bwMode="auto">
          <a:xfrm>
            <a:off x="1187624" y="4221088"/>
            <a:ext cx="3168352" cy="2304256"/>
          </a:xfrm>
          <a:prstGeom prst="rect">
            <a:avLst/>
          </a:prstGeom>
          <a:noFill/>
        </p:spPr>
      </p:pic>
      <p:pic>
        <p:nvPicPr>
          <p:cNvPr id="7" name="Picture 2" descr="http://t2.gstatic.com/images?q=tbn:ANd9GcS4Jzz_OlAmLRTplTsPeChjhubDk1oy8n4yZjV3XAydA61n86Qhnw"/>
          <p:cNvPicPr>
            <a:picLocks noChangeAspect="1" noChangeArrowheads="1"/>
          </p:cNvPicPr>
          <p:nvPr/>
        </p:nvPicPr>
        <p:blipFill>
          <a:blip r:embed="rId5" cstate="print"/>
          <a:srcRect/>
          <a:stretch>
            <a:fillRect/>
          </a:stretch>
        </p:blipFill>
        <p:spPr bwMode="auto">
          <a:xfrm>
            <a:off x="5436096" y="4221088"/>
            <a:ext cx="3024336" cy="22322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139266"/>
                                        </p:tgtEl>
                                        <p:attrNameLst>
                                          <p:attrName>style.visibility</p:attrName>
                                        </p:attrNameLst>
                                      </p:cBhvr>
                                      <p:to>
                                        <p:strVal val="visible"/>
                                      </p:to>
                                    </p:set>
                                    <p:animEffect transition="in" filter="wheel(4)">
                                      <p:cBhvr>
                                        <p:cTn id="7" dur="2000"/>
                                        <p:tgtEl>
                                          <p:spTgt spid="13926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4)">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heel(4)">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heel(4)">
                                      <p:cBhvr>
                                        <p:cTn id="2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40000"/>
              <a:lumOff val="60000"/>
            </a:schemeClr>
          </a:solidFill>
        </p:spPr>
        <p:txBody>
          <a:bodyPr>
            <a:normAutofit/>
          </a:bodyPr>
          <a:lstStyle/>
          <a:p>
            <a:r>
              <a:rPr lang="es-CO" b="1" dirty="0" smtClean="0">
                <a:latin typeface="Agency FB" pitchFamily="34" charset="0"/>
              </a:rPr>
              <a:t>¿A quién honra las leyes dominicales?</a:t>
            </a:r>
            <a:endParaRPr lang="es-CO" b="1" dirty="0">
              <a:latin typeface="Agency FB" pitchFamily="34" charset="0"/>
            </a:endParaRPr>
          </a:p>
        </p:txBody>
      </p:sp>
      <p:sp>
        <p:nvSpPr>
          <p:cNvPr id="3" name="2 Marcador de contenido"/>
          <p:cNvSpPr>
            <a:spLocks noGrp="1"/>
          </p:cNvSpPr>
          <p:nvPr>
            <p:ph idx="1"/>
          </p:nvPr>
        </p:nvSpPr>
        <p:spPr>
          <a:xfrm>
            <a:off x="457200" y="1600201"/>
            <a:ext cx="8229600" cy="748679"/>
          </a:xfrm>
        </p:spPr>
        <p:txBody>
          <a:bodyPr>
            <a:normAutofit fontScale="92500"/>
          </a:bodyPr>
          <a:lstStyle/>
          <a:p>
            <a:pPr>
              <a:buNone/>
            </a:pPr>
            <a:r>
              <a:rPr lang="es-CO" sz="3900" b="1" dirty="0" smtClean="0">
                <a:solidFill>
                  <a:srgbClr val="FF0000"/>
                </a:solidFill>
              </a:rPr>
              <a:t>      Las leyes dominicales honran a Roma </a:t>
            </a:r>
          </a:p>
        </p:txBody>
      </p:sp>
      <p:sp>
        <p:nvSpPr>
          <p:cNvPr id="4" name="3 Rectángulo"/>
          <p:cNvSpPr/>
          <p:nvPr/>
        </p:nvSpPr>
        <p:spPr>
          <a:xfrm>
            <a:off x="0" y="2274838"/>
            <a:ext cx="5868144" cy="3970318"/>
          </a:xfrm>
          <a:prstGeom prst="rect">
            <a:avLst/>
          </a:prstGeom>
          <a:solidFill>
            <a:schemeClr val="accent2">
              <a:lumMod val="20000"/>
              <a:lumOff val="80000"/>
            </a:schemeClr>
          </a:solidFill>
        </p:spPr>
        <p:txBody>
          <a:bodyPr wrap="square">
            <a:spAutoFit/>
          </a:bodyPr>
          <a:lstStyle/>
          <a:p>
            <a:pPr algn="ctr"/>
            <a:r>
              <a:rPr lang="es-CO" sz="2800" dirty="0" smtClean="0">
                <a:solidFill>
                  <a:srgbClr val="0070C0"/>
                </a:solidFill>
              </a:rPr>
              <a:t>Cuando las iglesias principales de los Estados Unidos, uniéndose en puntos comunes de doctrina, influyan sobre el Estado para que imponga los decretos y las instituciones de ellas</a:t>
            </a:r>
            <a:r>
              <a:rPr lang="es-CO" sz="2800" dirty="0" smtClean="0"/>
              <a:t>, entonces la América protestante habrá formado una imagen de la jerarquía romana, </a:t>
            </a:r>
            <a:r>
              <a:rPr lang="es-CO" sz="2800" dirty="0" smtClean="0">
                <a:solidFill>
                  <a:srgbClr val="0070C0"/>
                </a:solidFill>
              </a:rPr>
              <a:t>y la imposición de penas civiles contra los disidentes vendrá de por sí sola..</a:t>
            </a:r>
            <a:r>
              <a:rPr lang="es-CO" sz="2800" dirty="0" smtClean="0"/>
              <a:t>. </a:t>
            </a:r>
          </a:p>
        </p:txBody>
      </p:sp>
      <p:pic>
        <p:nvPicPr>
          <p:cNvPr id="5" name="Picture 2" descr="http://t1.gstatic.com/images?q=tbn:ANd9GcTvy2bujWquBc3EtG_KHzhV4PwAgwqmZgj_SGYeXnjLWKyhssF8"/>
          <p:cNvPicPr>
            <a:picLocks noChangeAspect="1" noChangeArrowheads="1"/>
          </p:cNvPicPr>
          <p:nvPr/>
        </p:nvPicPr>
        <p:blipFill>
          <a:blip r:embed="rId2" cstate="print"/>
          <a:srcRect/>
          <a:stretch>
            <a:fillRect/>
          </a:stretch>
        </p:blipFill>
        <p:spPr bwMode="auto">
          <a:xfrm>
            <a:off x="6012160" y="2492896"/>
            <a:ext cx="2952328" cy="331236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4)">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4)">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ppt_w</p:attrName>
                                        </p:attrNameLst>
                                      </p:cBhvr>
                                      <p:tavLst>
                                        <p:tav tm="0">
                                          <p:val>
                                            <p:fltVal val="0"/>
                                          </p:val>
                                        </p:tav>
                                        <p:tav tm="100000">
                                          <p:val>
                                            <p:strVal val="#ppt_w"/>
                                          </p:val>
                                        </p:tav>
                                      </p:tavLst>
                                    </p:anim>
                                    <p:anim calcmode="lin" valueType="num">
                                      <p:cBhvr>
                                        <p:cTn id="28" dur="500" fill="hold"/>
                                        <p:tgtEl>
                                          <p:spTgt spid="4"/>
                                        </p:tgtEl>
                                        <p:attrNameLst>
                                          <p:attrName>ppt_h</p:attrName>
                                        </p:attrNameLst>
                                      </p:cBhvr>
                                      <p:tavLst>
                                        <p:tav tm="0">
                                          <p:val>
                                            <p:fltVal val="0"/>
                                          </p:val>
                                        </p:tav>
                                        <p:tav tm="100000">
                                          <p:val>
                                            <p:strVal val="#ppt_h"/>
                                          </p:val>
                                        </p:tav>
                                      </p:tavLst>
                                    </p:anim>
                                    <p:animEffect transition="in" filter="fade">
                                      <p:cBhvr>
                                        <p:cTn id="2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5220072" cy="6525344"/>
          </a:xfrm>
          <a:solidFill>
            <a:schemeClr val="accent1">
              <a:lumMod val="20000"/>
              <a:lumOff val="80000"/>
            </a:schemeClr>
          </a:solidFill>
        </p:spPr>
        <p:txBody>
          <a:bodyPr>
            <a:normAutofit fontScale="85000" lnSpcReduction="10000"/>
          </a:bodyPr>
          <a:lstStyle/>
          <a:p>
            <a:pPr algn="ctr">
              <a:buNone/>
            </a:pPr>
            <a:r>
              <a:rPr lang="es-CO" dirty="0" smtClean="0"/>
              <a:t>     La imposición de la observancia del domingo por parte de las iglesias protestantes es una imposición de que se adore al papado... </a:t>
            </a:r>
          </a:p>
          <a:p>
            <a:endParaRPr lang="es-CO" dirty="0" smtClean="0"/>
          </a:p>
          <a:p>
            <a:pPr algn="ctr">
              <a:buNone/>
            </a:pPr>
            <a:r>
              <a:rPr lang="es-CO" dirty="0" smtClean="0"/>
              <a:t>    Por el mismo hecho de imponer un deber religioso con ayuda del poder secular, las mismas iglesias estarán elevando una imagen a la bestia; de aquí que la imposición de la observancia del domingo en los Estados Unidos equivaldría a imponer la adoración de la bestia y de su imagen.- </a:t>
            </a:r>
            <a:r>
              <a:rPr lang="es-CO" dirty="0" smtClean="0">
                <a:solidFill>
                  <a:srgbClr val="FF0000"/>
                </a:solidFill>
              </a:rPr>
              <a:t>CS 498, 502 (1911). </a:t>
            </a:r>
          </a:p>
          <a:p>
            <a:endParaRPr lang="es-CO" dirty="0" smtClean="0"/>
          </a:p>
          <a:p>
            <a:endParaRPr lang="es-CO" dirty="0" smtClean="0"/>
          </a:p>
          <a:p>
            <a:endParaRPr lang="es-CO" dirty="0"/>
          </a:p>
        </p:txBody>
      </p:sp>
      <p:pic>
        <p:nvPicPr>
          <p:cNvPr id="4" name="Picture 2" descr="http://t1.gstatic.com/images?q=tbn:ANd9GcR9boxQ6jXPcUicaNv4erVkfjTglS33zo8m4U7FStN2G9sEWErhoA"/>
          <p:cNvPicPr>
            <a:picLocks noChangeAspect="1" noChangeArrowheads="1"/>
          </p:cNvPicPr>
          <p:nvPr/>
        </p:nvPicPr>
        <p:blipFill>
          <a:blip r:embed="rId2" cstate="print"/>
          <a:srcRect/>
          <a:stretch>
            <a:fillRect/>
          </a:stretch>
        </p:blipFill>
        <p:spPr bwMode="auto">
          <a:xfrm>
            <a:off x="5220072" y="332656"/>
            <a:ext cx="3672408" cy="4032448"/>
          </a:xfrm>
          <a:prstGeom prst="rect">
            <a:avLst/>
          </a:prstGeom>
          <a:noFill/>
        </p:spPr>
      </p:pic>
      <p:sp>
        <p:nvSpPr>
          <p:cNvPr id="5" name="4 Rectángulo"/>
          <p:cNvSpPr/>
          <p:nvPr/>
        </p:nvSpPr>
        <p:spPr>
          <a:xfrm>
            <a:off x="5292080" y="4509120"/>
            <a:ext cx="3672408" cy="1938992"/>
          </a:xfrm>
          <a:prstGeom prst="rect">
            <a:avLst/>
          </a:prstGeom>
          <a:solidFill>
            <a:srgbClr val="FFFF00"/>
          </a:solidFill>
        </p:spPr>
        <p:txBody>
          <a:bodyPr wrap="square">
            <a:spAutoFit/>
          </a:bodyPr>
          <a:lstStyle/>
          <a:p>
            <a:pPr algn="ctr"/>
            <a:r>
              <a:rPr lang="es-CO" sz="2000" b="1" dirty="0" smtClean="0">
                <a:solidFill>
                  <a:srgbClr val="FF0000"/>
                </a:solidFill>
              </a:rPr>
              <a:t>Adorarán a la bestia todos los que moran en la tierra, cuyos nombres no han sido escritos desde la fundación del mundo en el Libro de la Vida del Cordero que fue inmolado.</a:t>
            </a:r>
            <a:endParaRPr lang="es-CO"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4)">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linds(horizont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heel(4)">
                                      <p:cBhvr>
                                        <p:cTn id="2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solidFill>
            <a:schemeClr val="accent2">
              <a:lumMod val="20000"/>
              <a:lumOff val="80000"/>
            </a:schemeClr>
          </a:solidFill>
        </p:spPr>
        <p:txBody>
          <a:bodyPr>
            <a:normAutofit fontScale="85000" lnSpcReduction="10000"/>
          </a:bodyPr>
          <a:lstStyle/>
          <a:p>
            <a:pPr>
              <a:buNone/>
            </a:pPr>
            <a:r>
              <a:rPr lang="es-CO" dirty="0" smtClean="0">
                <a:solidFill>
                  <a:srgbClr val="0070C0"/>
                </a:solidFill>
              </a:rPr>
              <a:t>1) Cuando</a:t>
            </a:r>
            <a:r>
              <a:rPr lang="es-CO" dirty="0" smtClean="0"/>
              <a:t> el </a:t>
            </a:r>
            <a:r>
              <a:rPr lang="es-CO" u="sng" dirty="0" smtClean="0"/>
              <a:t>protestantismo</a:t>
            </a:r>
            <a:r>
              <a:rPr lang="es-CO" dirty="0" smtClean="0"/>
              <a:t> extienda la mano a través el abismo para asir la mano del poder </a:t>
            </a:r>
            <a:r>
              <a:rPr lang="es-CO" u="sng" dirty="0" smtClean="0"/>
              <a:t>romano (el papado)</a:t>
            </a:r>
            <a:r>
              <a:rPr lang="es-CO" dirty="0" smtClean="0"/>
              <a:t>, </a:t>
            </a:r>
          </a:p>
          <a:p>
            <a:pPr>
              <a:buNone/>
            </a:pPr>
            <a:endParaRPr lang="es-CO" dirty="0" smtClean="0">
              <a:solidFill>
                <a:srgbClr val="0070C0"/>
              </a:solidFill>
            </a:endParaRPr>
          </a:p>
          <a:p>
            <a:pPr>
              <a:buNone/>
            </a:pPr>
            <a:r>
              <a:rPr lang="es-CO" dirty="0" smtClean="0">
                <a:solidFill>
                  <a:srgbClr val="0070C0"/>
                </a:solidFill>
              </a:rPr>
              <a:t>2) cuando</a:t>
            </a:r>
            <a:r>
              <a:rPr lang="es-CO" dirty="0" smtClean="0"/>
              <a:t> (el protestantismo) se incline por encima del abismo para darse la mano con el </a:t>
            </a:r>
            <a:r>
              <a:rPr lang="es-CO" u="sng" dirty="0" smtClean="0"/>
              <a:t>espiritismo</a:t>
            </a:r>
            <a:r>
              <a:rPr lang="es-CO" dirty="0" smtClean="0"/>
              <a:t>, </a:t>
            </a:r>
          </a:p>
          <a:p>
            <a:pPr>
              <a:buNone/>
            </a:pPr>
            <a:endParaRPr lang="es-CO" dirty="0" smtClean="0">
              <a:solidFill>
                <a:srgbClr val="0070C0"/>
              </a:solidFill>
            </a:endParaRPr>
          </a:p>
          <a:p>
            <a:pPr>
              <a:buNone/>
            </a:pPr>
            <a:r>
              <a:rPr lang="es-CO" dirty="0" smtClean="0">
                <a:solidFill>
                  <a:srgbClr val="0070C0"/>
                </a:solidFill>
              </a:rPr>
              <a:t>3) cuando</a:t>
            </a:r>
            <a:r>
              <a:rPr lang="es-CO" dirty="0" smtClean="0"/>
              <a:t>, bajo la influencia de esta triple unión, nuestro país </a:t>
            </a:r>
            <a:r>
              <a:rPr lang="es-CO" u="sng" dirty="0" smtClean="0"/>
              <a:t>repudie todo principio de su Constitución como gobierno protestante y republicano</a:t>
            </a:r>
            <a:r>
              <a:rPr lang="es-CO" dirty="0" smtClean="0"/>
              <a:t>, y haga provisión para la </a:t>
            </a:r>
            <a:r>
              <a:rPr lang="es-CO" u="sng" dirty="0" smtClean="0"/>
              <a:t>propagación </a:t>
            </a:r>
            <a:r>
              <a:rPr lang="es-CO" dirty="0" smtClean="0"/>
              <a:t>de las mentiras y seducciones papales, entonces sabremos que ha llegado el tiempo en que se verá la asombrosa obra de Satanás, y que el fin está cerca.-</a:t>
            </a:r>
            <a:r>
              <a:rPr lang="es-CO" dirty="0" smtClean="0">
                <a:solidFill>
                  <a:srgbClr val="FF0000"/>
                </a:solidFill>
              </a:rPr>
              <a:t>2JT 151 (1885). </a:t>
            </a:r>
          </a:p>
          <a:p>
            <a:endParaRPr lang="es-CO" dirty="0" smtClean="0"/>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4)">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778098"/>
          </a:xfrm>
        </p:spPr>
        <p:txBody>
          <a:bodyPr>
            <a:noAutofit/>
          </a:bodyPr>
          <a:lstStyle/>
          <a:p>
            <a:r>
              <a:rPr lang="es-CO" sz="3200" b="1" dirty="0" smtClean="0">
                <a:latin typeface="Agency FB" pitchFamily="34" charset="0"/>
              </a:rPr>
              <a:t>¿Qué había perdido roma en 1798 y que ahora recobrará?</a:t>
            </a:r>
            <a:endParaRPr lang="es-CO" sz="3200" b="1" dirty="0">
              <a:latin typeface="Agency FB" pitchFamily="34" charset="0"/>
            </a:endParaRPr>
          </a:p>
        </p:txBody>
      </p:sp>
      <p:sp>
        <p:nvSpPr>
          <p:cNvPr id="3" name="2 Marcador de contenido"/>
          <p:cNvSpPr>
            <a:spLocks noGrp="1"/>
          </p:cNvSpPr>
          <p:nvPr>
            <p:ph idx="1"/>
          </p:nvPr>
        </p:nvSpPr>
        <p:spPr>
          <a:xfrm>
            <a:off x="457200" y="1268761"/>
            <a:ext cx="8229600" cy="1800199"/>
          </a:xfrm>
        </p:spPr>
        <p:txBody>
          <a:bodyPr>
            <a:normAutofit fontScale="92500" lnSpcReduction="20000"/>
          </a:bodyPr>
          <a:lstStyle/>
          <a:p>
            <a:pPr>
              <a:buNone/>
            </a:pPr>
            <a:r>
              <a:rPr lang="es-CO" dirty="0" smtClean="0"/>
              <a:t>     </a:t>
            </a:r>
            <a:r>
              <a:rPr lang="es-CO" sz="3600" b="1" dirty="0" smtClean="0">
                <a:solidFill>
                  <a:srgbClr val="FF0000"/>
                </a:solidFill>
              </a:rPr>
              <a:t>Roma recobrará su supremacía perdida </a:t>
            </a:r>
          </a:p>
          <a:p>
            <a:pPr>
              <a:buNone/>
            </a:pPr>
            <a:r>
              <a:rPr lang="es-CO" dirty="0" smtClean="0"/>
              <a:t>    A medida que nos acercamos a la crisis final resulta de vital importancia que la armonía y la unidad reinen entre las instituciones del Señor. </a:t>
            </a:r>
          </a:p>
        </p:txBody>
      </p:sp>
      <p:sp>
        <p:nvSpPr>
          <p:cNvPr id="4" name="3 Rectángulo"/>
          <p:cNvSpPr/>
          <p:nvPr/>
        </p:nvSpPr>
        <p:spPr>
          <a:xfrm>
            <a:off x="251520" y="2996952"/>
            <a:ext cx="5976664" cy="3539430"/>
          </a:xfrm>
          <a:prstGeom prst="rect">
            <a:avLst/>
          </a:prstGeom>
        </p:spPr>
        <p:txBody>
          <a:bodyPr wrap="square">
            <a:spAutoFit/>
          </a:bodyPr>
          <a:lstStyle/>
          <a:p>
            <a:pPr algn="ctr">
              <a:buNone/>
            </a:pPr>
            <a:r>
              <a:rPr lang="es-CO" sz="2800" dirty="0" smtClean="0"/>
              <a:t>El mundo no conoce más que tempestades, guerras y discordias. Sin embargo, </a:t>
            </a:r>
            <a:r>
              <a:rPr lang="es-CO" sz="2800" dirty="0" smtClean="0">
                <a:solidFill>
                  <a:srgbClr val="0070C0"/>
                </a:solidFill>
              </a:rPr>
              <a:t>las gentes se unirán bajo una misma dirección, la de la potencia papal, para oponerse a Dios en la persona de sus testigos</a:t>
            </a:r>
            <a:r>
              <a:rPr lang="es-CO" sz="2800" dirty="0" smtClean="0"/>
              <a:t>. Esta unión es cimentada por el gran apóstata.-</a:t>
            </a:r>
            <a:r>
              <a:rPr lang="es-CO" sz="2800" dirty="0" smtClean="0">
                <a:solidFill>
                  <a:srgbClr val="FF0000"/>
                </a:solidFill>
              </a:rPr>
              <a:t>3JT 171 (1902). </a:t>
            </a:r>
          </a:p>
        </p:txBody>
      </p:sp>
      <p:sp>
        <p:nvSpPr>
          <p:cNvPr id="140290" name="AutoShape 2" descr="data:image/jpg;base64,/9j/4AAQSkZJRgABAQAAAQABAAD/2wCEAAkGBhQSERUTExQWFRUVGRoYGBgYGCAcIBwdHB0dGiAbGhofHCYfGhwkHBsXIC8gJSgqLCwsGB4xNTAqNSYrLCkBCQoKDgwOGg8PGi8iHyQsLCwsLCwsKSwpKSwpLCwpLCwsLCwsLCwsLCwsLCwsLCksLCksLCksLCksLCwsLCwsKf/AABEIAPoAygMBIgACEQEDEQH/xAAcAAACAwEBAQEAAAAAAAAAAAAFBgMEBwIBAAj/xABCEAACAQIEAwYDBwMBBgYDAAABAhEDIQAEEjEFQVEGEyJhcYEykaEHFEJSscHRYuHwIxUkM5Ki8RZyc4KywkNTg//EABoBAAIDAQEAAAAAAAAAAAAAAAMEAQIFAAb/xAArEQACAgICAgICAQIHAAAAAAABAgARAyESMQRBE1EiYXEjMgUUUoGx0fD/2gAMAwEAAhEDEQA/AFLhdNlrFGv/AJY46q5MtmQo6yfIYlymaWowaYa1sTv4a87Tb5DD9+pWq3I83T0zzwU4eto8jHqP+x+WK33eZxLlG0VdBuCZB+hj5nCGZtVHsYrc5zmWLGrUU/hUW5kkn6Ylbho7pb6e8KgnooGpj+gwSyeSHipzEjUD6GMc56kXy4jloX9B+oOE18nkNfcbGAXcpGnBBAiA2n36+lvliPNEKotB0/Vp/ST9MEKyqSwHOw8gP5xRymXatU1EHuxJ9hyHnbFsTknZjGfAqqCBszzK0DTUESHI1L6WEEec7YnzWWVqjFVI7pYYf1EmRPQT9MXnYUgXa5G3m0AqqjoshiesDEPDGNKm7NepXHhHOAZkjzuB74L8h7mfwE+TLqiQBKrBaDdmP4QeQEXPkcQfdSxJi535D0A5gW/TFxqqoiBpTUNTyLwDAAHUksffE1bPh1LoO7p7amjkSLchzjmSfXEK5BucVvUAjh57zQPiJk/xi9xCFbSPwgfOP5x2GJf/AE10ILidyR+Incnyxyciztqvp6nn6dcGXJZgzjoT3huUJ8R9hhk4T2cqO6goVUXkg/xizwHKKgViAYgifL+/6YO5ntER/F/1w6FI6Ez8mQdGXaXBlVbpJiCSf06Y8p5Cmh1AEnzM4o0uMPUMYJ0UYGTp9MQeQ7MCKPQnIymoiUt6Ri9SpgWgewxy9cdcRHMBQTf/AD3wEgmWAlg5VNWogTtOItVJbLC+YGBGYzlQklQfTyxX7iox8bR5SP5xfh9mRyr1DOb4hpAIMjAmrxZydx88R5inpAEzbnfFc053mMEVABKlp396Ym7EjHcH/Di3lcjTNwSY3H+DFzuF6YguB6k8Sfc/POQoRUSebROGCtlgwKmzDb/vivmsojwVOkjp5YtUKmr4jD7ggfF+04GzkTQRAZzllaNLWO/qOmI+61ERaDM+UTP0xcze2oXKwTbra/v+uK06SDG4+hBB+U/TGdnejqO41sVGStlYlj+ERt/XP6HFWj4u+Qc0DL6q0/ocS8Krmor0yRqddQk25MPrIxHw3/iAdZQ+WqY+sfLGDhzHGzAzTVdSll21KoIvDX+djj7htfRRVSDLEReIEgEfIHF1cuNQZdjePysN1xHWyx2O4cke5JHsQcaSZVJ1D5U5qCPqVc2prZpyfhQ2XlA/Trg7Xz9GloYJrqqsSNxbbUbCxwNz+eKrIA1NYT02H7b4myWQJKiJbqR5yW82jEP5K8hZ1FTh4KVGzBOcyFbM1GqMCFPIcugje3WMEMh2d2ktCyYkzPTkAP5wdqtlxYjuwIhwTqO3xbzPPHyZ5GbRTNtmaNz774bxsclAdRNwuMEkblM5YLsij6/2xdy/B9QBYwOmCOTyq8oEmJOCS8MY/iHl/kY08WFcZtjMjN5TPpRUHMulYHSMVqeTkycMOW4L+fFhuF0wOY64Y+ZRoRLiT3BNKroFrYkNaodpxdp5emDtq9YxKcxHptA5YG2S+hLBTXcC8c7SZbIor5pyur4RElvQDl54zjj327kkjJ0IH5qon3Cgx8zhG7fZrMVM9W+9MdauRpJkKm6hY5aYPngDll8W4AFj5zhYks0ZVABuaCv2scTZCAKe0hhTH7GD8sF+yf2pms6085FPVAWqBC35MPw+u09MZg2ac2S0cgfrH7DFd826+Fo6X88dXHYklQZ+p6GSBFyT7/55Yt0eFoBdSYvJwr/Zv2hNfh2XaRKJ3bdZTw39oPvhkbNA7nBQzGAKgGX0poNrYm0r5YFrmwMWBm06/T+2Km5NzDKdOCZuD5TicUDyYDoIIH1FsNTcIVGIIIPRhce5xZfhNTSGWWXnBDR6gYkiNjJFqioOoPa3iI20n8Q66SAY6TirRVi3dmCwJ0+249D+4wSzeXjcEdD+4vb98RUKYLX9VYcjyMft09BjJ8pWVWImhhcGjJsqdJHIqSCP2xcOUvvGo6Z6HdSfI3+eOPuxcBrFj8QHMjp5/rvi1ka+yt7T5Eb+nLHmmcnY7mqhsUJI6wC5B0sYqL+VwIn3388SVcpqW12HwnqOQnBFaLEkkDUw0uvJgOY8xNse0+F6LrJXYjy8p/TAP8yRRB2JwetGBhlFYoxHwHxT0B39MXqFIU6lRoMgkjodziWllJeQYPOdmH7HlPztgpUyEKIGwNvLpi+TOC3Ie4JnF7igDpJJEwdvMn+cWq9AppQb7n15/X9PPF3iOUCsjAWaCfXVJ/bHj0IqxzBA/QmfcnGl4nkcqAOyYPKQTyPVQzwJoJWLESPpg+tRjgZwinC69p29J/tiy9Uzzx629Ty7dmXUqt5fPEdZyeR+uPKbAQf2xOa09RiOUgSotInyx73I5nHVR+uKLZhdUahPSRPyx3ImdFr7RuzSZikGRKfelghJEMwbw6dXrBvYAYzDh/YyjmHahL066nToZYGof1CYnqRBjGzdpsq7US9MgPSDVBK6pIU8tQuLkYX8nQ1/7yrSzwrEqUJgAixJMQRBm+E8zspml4qh13MqTsCyPUpV2ZaqBtGkjTAE6id2BkC1xOFJ31b/ABDrz5Rj9AcU4f3lVFJBQqTU6xsAI/NP/ScZl2y7AvRrL3ClkrHSiCSQx/CZ5dDimLyLamh8/jgKCsL/AGJ8VIzL5e/dtTZyvRlKjUOlpGNvo01j4CfbGXfZP2VGRZ8xmKlIVGXQtPvFOkWJLmbGwEcoONKXjtNjC1KXoGX9AcN0TMxu5bGVBM6APM/98TLlB0X5YojOJN3T/mH84sisv5k/5hiRYlKgTNcWo1VKaoJ2JEXwBqiDoDAdSpn3xGyGccR9caPwoRamVDEdwBxFiGIBnzHP53nEeXyrSDN+nT329pwTqcMk7z644FApKxqgSIi/l5xvhHyQyLZ6j3j8WNDuS5Z6sTIbabCfpi5Xol7+dyBceo5+oxQoVKn4ELA/0H9YxcGZq0iGdSvkw3/k+hx5Ty/H/MstX+psYnAAH/MvUM/ZUqWM+Fxsf7+WGHJ1hZW58+R8wcAFzFCoPGDTDc4DKfXpi3SV6XLvKRuFJt6025ehPuMYb4xf0YV6Ir/3+0P1eDfiG+/kfXp64hq02CgD4hsOv9Pkce8K46NgdSAwQ3xJ5N/fBo5QMJ67jr5+o5Yex+Jj8gAY+x2JnPkfGaeL1TKCtSBGzXHkw/yMcV8hLBudpn00n6jEuQY0a9ag1x/xUPUc/wB8F/uwZY6mPmP5xbH4jKLXsS7ZeJr1/wBwB/t1acU9DeERcgbeWOU7TrN6ZA8mk/pj3OZYOpaIdRJ8wLR7YDvT9v8APTHrsHn4HQcxR9/zMfJgZWqG27VUhsr+Ww/fFev2wUCe7bylv4GA9TSOYv5XxFrEgwffn8zh1cuJulNQJU/cnzvGK1aVJ0KeQEW/U4F9wEEm5PWR/f3xZakSCSdPvJj15YkyeVUsajmKVEanO89FvvOLnMFF+pZcZJqVi9UoDrdUNgxYgSbADrfkJ2xxmuI5ikqUFUU7aUlCS3Lwjn9cWjQzjK2aLKseI01UgtTUhtHeTK2Gw3k9cO1WmlRfEoZWAMG/v+mMvJ5Ay/3KJoLjbCNGKnZDhVYIa2ZBDEkw287AnpygYMZyoun3v+sj5YmzmVandNTU9ikiE/qXnHUcotjhsuDQZgZlZ+liMZ7DdCOI4OzF/ivZkVR3tGxeSyTuTcwdgT02wvfc1VtLKVYbyIPuMM3ZSuWlSbJ1MfX5YP1+CpVnvVB6HmPQ740vH811FNsRXP463axBpUVkc8FQB0wM4833Sv3baiCoKNG42+YNjj4ceT8w+v8AGNA+XjPRiXxkGjC5QiTqUDpyxBUDRa9uU/xiankB1O8++LaiB+2MVPPyJ2whTiUwSuZJOmBqJtOI2zBDaam5MT06kBb/ACwaW5gmMdVCFkm3ng7f4mW/Ee5wxAbEpUMsqqdIqKb37w3n80gz7bY6y9alTplHdkRvznWki0r+JT1jrtiDP5xdJGpQkEMxkb2sbGfQHC9w3sP96QsmYUqGIGoOY/EYLEdSdhhM4C60dRkOSdmMfCs1Q1d1qUq0gQwAmY8MqpPp4vTBEM2UJghqBNwxAAvGxPhOw98L3/g6uqdyyU6tKZjXpHqPDKNzkT74I5jhObOXFIhGcE3Z5Dry7zwCXEDxjeLzJwk3ggkn7jIzDomGOJZOdOYoGx+EjrsadQc1JsDyJjpg5wjtApQAggjSCIuNX68/kemE6jR4iKNYMtAVHZGUBoUQZNosTC8/PAnPU86jL3dFgNTswc651X06k/CpJjbliyeK+PKGx9e5DOuROLTSuNIFrUag/M1M2mzLMfqcW8nXgsp/CiN9L4zF+N5gDLU3SqGFRnqMUMC2hFkTK735SJ64tVO19WnmKyMjmmYCHSQDAFmOxFuUG/ybYHkSB3A8QVAPcdeH1VJrNMrTZwT0kBo/+J98KjVJxP2nzX3rI1vu7jLxU7zUzCXKxbSDqEgLH/ljCNw3ti4tXCG1mWZJG0iQL2E+uKvhahx9QZ3ZjlB3CzGK+ZqooLVIUc5b9pwk8W49VzB8IKJyUGPdiN8Baycz/OLriyH+56gSR9Rxz3baktkRm5TOkH98WMnm6r5UO6hVzFYsovICKFH/ALbfSeeFrsn2YbPVWUOERBLvvHQBZkk/TDj2hoJSrU8vTnTRpqACZjUSQPWAPpgrChVkwuEW1zQKeUU0DT/MIPywK7M5sHKIWa9PVTY/+m5QT7Bfni9wbPd5TB5kc8DOxaL3VVlP/Fr1KsTyJOmx8gMDNXqGYd3DarpIA2Oo+YMzHvJjpGBfEs5TpUqzAkhNTOv5TG21gSRbE3FeJ6BoHxHc9B19YwKyjLJSpem/xTcHSQwB949b4E2QA1LIhrlBnY3Mq7VejXGGnL5wI+kmxFpwl0HTKZ4rP+lXlkJ5XIK+xkDyjF7tVmEHdFGl9WlfMn9BzxIahqG42ZW+1UDuqVQ7o5SfJhP6qMIiZsQL4Y/tEzjLk6NN/japPsoIn5thDQWHiwwigi4lmFNU1bMcepo1Nah0s66gINus25bYvUa4YBgdQOxxk7V2aoHiYgSFufc88N3Cu1NKnTVWVrenr1wrk8RRVQQcwk2frCgHo0qdWsa706gqAHQoLaQATYEBRNrnzxT4vnqlTLPCGk9Nl72nMlQZAdDzQ7eViDG1X/xLRpVzVSWStCV6fM9KiRPiWP03xd4xxOnSq0KrMrA+B72qUKojUOomD5ENg6KVI1C2CNRQLM58RM7Xw3djjXVWenemrAMq3JteBzIEfXCtncmaVR0O6n5jkfORBnnOG/sZXpJT716wQoSGWYldxI5iW3A5Y0XP43BR5p1AwDDYib2seoO2OkjlB9DgTm+0FBVR/vFJQxtJBDRuOvS/LAb/AMeZBa5CM4YmC1NDoO+4577gThWpeOGrHjoDYwQcBch2no5ie6YEgm0lCepuPPni/TzrAS9OoAD+XUf+kyesxiK+p0tLlFGygelsfLSA2x2lYMJX9/0ixx9qg3B+X8Y6RchOUSZ0iesX+eOTkVP4Qfl9euOvv9PbWoPr+xx194WNx88dZkymezuW/wD0Ur/0D64G8W7E5WqsKndNyanaPVfhI9Rg2+dUdfWwB9yccHOCdO5PKQPl1x25BiD2RZOHZ6tQeCYkuNhTC6p09ZZZ9+V8GuEZVcxm3c3DOXM/Ie0AD2xn/GGavxWoEMaqhXwnkBpa/MEA/PGq9jcnDVNQuIHpOBZTRqHwdEwpxviFPK5apUiIEKBzdrKo89UYodlqAWFBUhKVNSTFnnSQDyB0gx/UOgwP7UcQWtmxRMaMtDtzmowJH/Kk+7YiyhC02pz4hpNhvBBv7H/pwBnowoQssNcdHjXzH+fpgeN8AMx2v/3k0XSFQEF5mOdwB5xE4M0MwjiVYMNpBn54XdSNmGXqpa4r2cTO5VYEVaeru2Hzg+RO/nhOy6B85QogyE+Iz+ImT+gHscaBwOqAG3JkGOkwPYTPy8sIvAMsVz8OQWDuCfPVc4NdLcGt2RJvtS4O9bMZbTABpvLGYXSwkmPIjANOx6QPFVNtxRkex1XGNP4uyirQ1LqMVI8GsLen4iNQjlz3x8M3T/LUPno/7/qcHTIAKiuRPymJVl5avbFf54InIajJa3ljujQQSRcen78sH+QRWoMWgSdj7Yt16ZbKVAQZy41rPJXYIykdNRRh56uuLRrhF+FtJ5wYv5nA3iGbGmFHxGD6bx6TH0wRCSwsS2wJLxim+boZeusioi/d6t4vTXUje6E/8uBGaFSlpU1SWbkOnUn1GD/Z9mbXRF++Er/6lMFh7smtfcYWHzMZks+yk25QNv5wwMhVSo9S3Czc6y2XruxKBmi0x15TyOG7K8BWmoqiVqLpZlJm4iQT9cV+D8fpJR0/jYySOVxc+g29MVaOfq5p6oRtFMmWYmyrsPn06nGe5dz9CNrxUalvKce7uDTUlmfUItBJmJ5CJnDCn2xfhfLOCDco45eRWPrgVkOzrZlmp0F8NJadLURPiZgzbc9gxubxgPxPh1XL1DSqqVYct58weY88FwlVGxcBm5XGt/tjqcsn7mob+oC4Fp9reYpk68vTvtDOtulmM4XmqY5XhgqsCZMWA2+uGkbGxorF9n3GR/tmrk2y9L3Zz/8AYYLU+1vEarU+8ejladQBgQmphMRYkkMeU4VsnwpR8Kr4ZJJWY8zzjBDLZypVoeMqE1Fe9gk1IkKtNNzE7naAOWA+TkCisYA/mXRSTuOPGGraaaUs1UV5CvUATxFiN1sAQeSnnheqcazj0CKeZrPUSoEedCiDqHgIuR4QxbkDgfTqVKhLiaiqAPFFgbAkC9wQecmOmGbs5wE1KhdhcnxH8q8lkyTYCfkMKJzxpTGzG/h57OoZ7B9kaWXpnMuA9QzDNe/MjpfB/J59UFWs2zEnboP1OK3Es6NAQQqAb7AAYRauYrVKlSnQRtKrGl7A67FjJGnnpi+KL+Tb1CEBFlHgnGnFauzhWNVjUdjzM7LHIAx7YZaIetagEC/iDd5eRsSEEezYGcN7EZhJBNMagLTNhvA0tbB7JdmHQBjWc8gF1L9VKwNvlthtz4137io+aqhnhfEKmX0U2NFk/EFVpWd7mS3uZxc4xlO9VtOXOphKvSCkiR8QJdJPqML9bIMg7xmYwVHiSA09HDajz3OK78Rqd4GRUpMANL09Wo7yHBYq67bjFWz4jo9Tlw5OxJuxWfqJXr5as01E2JUqSFEgkEcwR79cL/Byz5xDuWqMxPkWJ/Q4L5HjDVs5WrEaKq5eiDp+E6ajEseggKCDtfC9Wz5oMK1NgrTAB6G8eu2E3q6Ecwgm7mkZumprKS+ghGhhuDqG08zI+WCycWIA8U2/L/fGa8O7Q9/VPeBAwVQFcSAC0G5EXJHlYXHNp1gWNOCOXcN+zx8sC+Qr1BZEFzNR2bDsXepoSVUBRqYkjmJAXnc4KVuztDKQ1ItWewIdQwHmACPEPMMLYlHcKwSqQrEAM5Zvig3lTCraNiBN8WuG5bTmHpFiwsQwusdAYAMG0jGqoobi4G5Dn+0bjK1B3sv4ShgCBsVjY28rXxmmdqam87z6m5w99u+LKD3SAAISARuzRvPQScIQB5SSdrb4YxqK5GCY2dSbLVaiBqiEg04dSORUyD84+uF6HrVCfidzJ8yb41PhvZ1EyqT8eYBl5BCCJCjryB974z8cOei5gHUh9Raent9cCOUEmoZcZoTmjwc6XZmAC2AFyTtAH74v5YaW7gG2tNenptPqJMYk4fl6xUOF1bMTBiZ28zvbyw6dhOyJ1pUqKVmNUi7HUW5+UCfXC7OfcYVBGPsrmRTCJSgKVAIBnfnPO84UPtFkZrSXdwqDSXAHxEkxH4Z633wZ4o44dULU5Kl4K2gGJhTuDHthU7Uce++VxU0BIQJbcxJljz3+QGKJyuzI8llK67gcDDhwWhR+5nXTVqkve4gRaTIny3udsKtCnqYDqQMNy54JTRCGhTN4iNUx5mDuehxXOCVBH36iuMbgHibn706wKSxqCiYt+InnblN8S5uqVdaWx0qtuSm+lfMyNR5zG2IeI5wOfBTammmxIO+oOAGNo0yffB7szwpm/wB4qfGwAVTvAEavVot5HHZb4KTGcKGzctcD7LhWBg6v/j69T+mGHiPH6OUp6dV/yrcn/OpwL412hbLKlJEK1qomW/CJ0iBzxxUytDLU0qVSalSqhNTVyLWDK24g2jnGFyxWr3GmIuhK2U7U0sxqWupEyUCkyI2NtzPthh7Nup7w0wxWQL72AMEm/XGc8a4mVZDSXUNLhugBgQTy29cab2EydSnkqfeq2trkEQVBJIkG839dsQy2OUhioFe4a0ySVvAHKPkcTO8DTJlvoYt5/vjl6IsIj1ExcG/13x9mUjchiYi0CwtcdY5YrUCTBXFqLFAZA0crib/hveOeF5xAiTC/PfmeeDfaHMKH0TdAdhAAblbz9MCQQCurab/2wM3cMvUFcUzxyYr1NH/FoRcEanFQCAecI98I68TfMt44vAAFgL3jztvjTu0/DvvGRqoiklYrIdwBaVB5+HrFxjH6b6QSOog/PDmP81/cXZiDHLJ0i1NWHhqqutCT8WmzIfUGfPbBCl2zIUDVUEACNW3lgXkc2Sqkc5Yc4Ng31XBBcyIEhZ52wr0ahDvcb04hRzrhRQJ7toYmIBU/i/CRPn54h7VsBWy1bcOQpDbQrfpf5YDdn+HKr6wxsfGsb3gOs2iRBU3BmN8H+3ObpLky9SGdVPdhhDB2ICkRt6bQDjWGyBEyK3Mq4nUNfMMoj4mAjYcybcuc9BgkMvTpICVI1aQI+IrPifbwloAnkIA54j7N5KzOb6hAHVZg+kkf9OCvE2daiPGlVvJAiVM7SARHLF8j74j1OVdXL/FKKrlqJph7k/ETsVmOnygWwGNEfD/k4P8AHlq/d0Io93TUgttEsNx5HVgAX2POL4TNlo3jvjqMXZHiZoVSkSrRMfTDrxExTLKegBHLUYn6/XGfcJzQkQATIGNLy+SFRDTYbCDy+XpviF7nOdXM77YoDljH4WU38zH74QtGNI7WZBlo16e5UT66SGn3W+M3nDTTPa7lzhtDVUWNgZPtg5naE0yCdwRPnyxQ4SVVGZiBf5wNhjnOZ7Uw0kxFhgiLqSDXUrU6rLUFNvCr+GEMr4iAfCwNtIiBfnh5y/E0HjkaRDGLkIGKlo/pAk9MJwyalg0HVuDOx6jHmZatS0tRgxrkESYceIRswJm2BZsZY2I+PIUijCHbjNa881SqmtWEUmWrIKCykBbgEkm+8HpjmlW1aAFQkQS2ouF3N9IEEQu56W3wv8PH4iYebFYGm4Madogm+DOSyjv/AKNKKjuUUkGDAnUGG0AA3INrdMKOLNTgdRh7LcAGYIr13aqquVpK2nSSpjW+kzAYWTyv0xoa1GGwlgb6enM787444fklpotNUUIq6QFsABysBHX1xIgUEkX073k36dIHrzxRjcrJUpalvMEXWf39JxVqsqyRUURyY7EcpPpyxZ7wkOUFzz326YXeP1CrKIidMjmCd5+eB3W5KizUpcQQF2mZ5kncz5bzyxWqXOwI2/t8sSObna0YiptJAAMk/v8ApgYh+hGjg2QKU3kfHJtzkcweeMBy3BnqwIhZk220m/0nG+5XNhUp01OpmuSJi87HpIIxk/A+1dNNalQBLlybaJJkT69MaPimgYo6gtuUOG1DTYUiYbUI89Q/+2kj1YdcNK0jAgpHnjMs7xBqtVqg8EkFd5sbRPt6Rhto5yk6hmI1MAT6m5+uLZ/H3Yg1y3qNnFM8aeeY1qYUNBKteR+YEdfPpfAL7QePCoUoISdMOzSTeCFXpZTMx+Lyw89uMkrgNt3cNPRZhh/8THrjGq9Tva5P52m/Qm30jDOJdlvqUc2AI/dkOFCUEBgBqcwX8rAf1HcdMG81wcVGWkWpgrc6ngSL6bwTMbWjFLsjUQU3E6SIM29IAiQbm8xHU4vdsqN0C76CRpWwAtqB5CZi9yRhcQp0aljtNlKlTJnuq4Oiz0GQJAlT4b2KtN9rkYz9mlZ9saLmcw9WkSH7vNaR3RJ0rVDAeFiNzMsG6jmLYzfMVjT1CpZ5MgdZv/npjsg+pfCahHgFXTVWeTD9cbRlyLEc8YbknLrI3Bgx9PpjVuznFO8ooD8SiCD1wE7l3EGdpaYatVX8yqvzQDGSMgHKSN7/ANt8avna+uo7gyC1vRYX9QcZfncvpq1AbBWI+v8AGGTpRE27kZq6lUDbxH5n+Ix7SF7jaccZSVFxtOn0N8dLXkwDf/LYZXqVhLLspFiCeccsE+CU/wDXp8/Gv64W8pm9DGbqd+s+WGvsznUOZpgGZJAtzhsDcUJwknan7P3NVamTpgavjXUFCkRBUEje5I5EeeKGTydfI5la1VFLaXkBlk6hEsRynYTMA4052gE8gJ+QnCXxeuXJmbkkz+ntt7YRyNUcxDl3GPgfaNM0jd0phQs/hhjvJ5DeP5wWV9baVaBALECD5e3K+Mfq5qpl6nfUDpIKllGzBTMEDl19Th77IdpRUotWqMk6iGmxCiCPXc79DgRGrEsy0ajjIUBZjkIwr8ag1CQSeo2IIjnyuMWuIcVI0SD49RW3w8hq8zHsL4FtW1Ekm+5wJtSyCVa9Qx9TiGD6E8p9zGJap8XriGrVAElhAPpEeeBA1Dy7wuuS4gkEMBvzHjC9LkAe5xihqCrVrEjTrJcr08eogfMi+NL4hxo0lATwlD3hn+jn52E+xxmj5+mzsFQAsXhxadRtI2Ixp+JdHUz/ACTsSjXIm155/sPLE6OYFziqiliBvi792H5saoI6MS6mldte1Q7pqKGTUME/0A3+ZAHzwkcLP+qh9+uwm+Pc/SepU1BWM7QCbch7Yt5Hh7pdhpm0GxgG8zteLYWakxxgWzR57NE6ASlRgtysDa/QTBBvPng32lBq6CiqIRmdgCIXdQTHhJNgp6g+eIeyuV1qR4ywARXJI0kyTsygiIMHyw25vJLUpFkAqVIO5UgsLBibatrR5TtgC9S7GjAPCeCfeaPdVGNWgSFqFnbVSYC4S0Fdudid7Yz/ALTdmHyVTSx1AjUrTPhJMBjEa4AmJ5Rh1o1KuQrVHcM1JtSaqYBuREozTJBUnST164v5SnRz2Wr0HFI92Qy1CxpW+LUBcJBN48Mm4E45tipKnibmf9m2C3O3eD9BjVavC173WlhU3jbGX5PhT0KjUqosTqRlIIaLHSwsYt/acabwTMa8vSvLAGf/AGmMKOY2di4I4hTCVKi9HMe51fvjNuPcSpU81UBFSQ19JUA7Hc+fljRuOVQc1UE6TCG+zDSB9NpGE7N/Z0cxVqVPvAV2JbT3c7nkdVx5jD+B8LaeI5cWQC1ipU4pTZrBkTlPiI9SN8dVnUqIhhMW39euD9X7J60SK1Nj0II/nFep9neZpsdLU30iY1wb7eE3Hlhp/iqlaABf2IBp0wG6bRO+D/Y9mGdokfmg+hBn6YCVcsaRl0IboVIvsd74L8PIpulRA5YGIKnzB02giPe+FGycdVcuJqXGMzppn+ogD9T9BhKzNYsPXfFpONvWQIyFCgmTIBmwiekH54+pcDq1vDTAjm7HSLchNz7DGe5BaaOLS3F+pUBaMVuy2c7rNpqUlQ0xyMHz9N8M1XsFmAQx0uOYRr+wYDA3tTw4oodkZXXwiQdto9MWA1Us9ERyzWd7wIVAEqI5wDcAnqo5dZxURzJnoAD587+2OOH5zXRpORZ1F7fEBcn8rGC0dCMDs5xNadVxMBaYLX5+IwB1uL4AwOxOUirgTtXxF3rJRpMwamfFp5kwRYdN/fBbIZKs6MtU95aYA+GAdupwF7K1C9V6r3ap4ifc4f8AgY0ut/jX9DBGLlQBxlwBRaZl2pqkUncC1RUW+4LTeNr6GGEqiJYDnqG2Gzt6DUzmYSmfDTqHw9IEG3SST7nCrl6ZDSbWJB9ATONLAAqTKytyaePmCYSfCNuXz64tnNAW0i1ueIjlPhOxJhR6QNR8p5eWCzcIqz/w6h8+7bDBaoKazTy+gaV25D/sMLXEsqr1tzdyNRm0WsN+p9xhlyXbXK1DpLim+2l7f9Qt9cLvGsxrq6lYMNekEH39Jv8AphTMSFFiNY+479j6YSgWRipUkGdINzyLCSOoi974ZE4crIT/AMNRIfSoRlEXKkCxkXgwQTtthf7NZQsqRphhqAa/OUYPERa6m9iMHFyxdwVFXU2tWLCEclfiqDYSII0jlBxKyr9yjn+ALqhWpqzHwKQEAQCdUAnUV3kEH64R6XEK2WZatEhqZdmhbhuRR6kbEjY+RvbGm0ODCkKfdSxY6GZmZ1UAeKFJgTpK8onAbjHA0qUnp02YVGeQjjQDqHd7BQDEBgRcYhgfU4MOoh5/ipqOjELGsoTImSCYCgAAWBJAvvOGrgGcAKLPM/8AVGErtHwoUK7IpcimwAZxpMwCR5xJg8wcEOE5/wCGDDIb/wB8KZRH8NFSIQ7UcLrLWzBYmx+8UWHNNKrUp+q6UaOc+eJsjUZqNN2MMApLDlPONtsGO1TmpkXqqIrZcd4B/wCUSV81ZJHnI6YXOHcTSKVEn46Qjz5R9OfXEMaoicmwVMZW4fa9Sr/zR8oFsVKvZmgxl0ZjESzsSfUkyTiknZsugPfVJIEiZA6jfHFTss/4apPQNP6ztjRVUI/umW3JTREMUOGUqYhKSL6KMduf8/jC/U4VnAAEqAejWH0xVr8L4iASKwM8g1/aVjF/iH+oTuX6lzNH/VqSNjf5SPpjhM2oiHvyGE3NVOI06hZqdVpEToM/MCD/AHxQPE6ykrUo1PQoQf0wjk8HKHJGx+o+nlrxAOprHD+PkWZwOga31jBbM6K9LTUVXU7iQR8v3xjeS7QsLAuB0K6h7gjDBw3tmoMMiGPysVPyJwFseRexL8lbYhfO9mKuWRloMWpk6r/EoHIH9JwDzeRo1ah701FMBSwgQSZErBBmcOnDe1dKpbUU8muPnih2n7I0647ym5pVD0Pgb1A29RiVAJ2ZVrrUTKVFcvVVQ4dFFmFpEcxyIM40DgWVLIpJg0mkeYYTGM4Xs/mKVR1rq0HSVf4lIBMw4tsfpjWeAZbTQDc3APtsMTkUA6MurWu5gnaltHE8zABBrNv0Yz++KOXzJqq4eDF9R3CyJ+mNp472Lytas+ukut4qa1s17G83us364TM59lGkVDRrglgQFdY3vdgfLphxXUqJnuh5GIdPKvVJaxI9hHIDB6hwt9K/6sWFta2ttvgDxHhL5aoadZdLrcqTY9CCNwcGKfFEUBSVlQBt0ti7EwdQY1W5M7xhq7LOGonqj6va1/X++E4CDpblzwX7PcVWhUhj4XEHp6n0wTPj5oQJfE1NNh7OcdVe7ViF7srFpZizRK2MQI2w+ZWsKofQ2zkQ4MBvCNjeAQSALcjjGMrmCCNIA/LB62/vjRaPaSlVAbX3Z2MsQRyDCI1Ejz3MYSxMR3D5FB6jfQA7sRKyTOm15MkT5ycUMxWWi4L631CBUaCBvCiAACfTnihX4ilNu8NOpq1d2RrltJHxKskG5A+WBo4j3jCkVrGouosH8JDD4dIEDUIBCjeDzvg5MBxnvaPs7TzP+qwVXZQrBjESAFIH5phQWsIBxmVDLtl6vdPuvgNwYPK4MGNp/pONN4lnaiOxd0TSirAVidLOp7xVa2qYteI8sK1HsNTrrVq02IqM7FWIgOJJXUv4TtcdcCyCM4SRGPgGcFakEYXC6HXqpkfT9DhCbhXd16i1DfK1lEi3+hpLKbbkkCT5nBPhmbqUKuhwVqUyAwPMdR1BHMYt9tCqvQzoE0nHcZgAT4T184LQf6RhdQLqHYlSCIpU+3eYVnCsArMWWVkqNWw9owd4X2yZKf8Aqg1CSCD0BiR6DfCPxPJGhXak0wps35lPwsOsqQcTZfNkmNwBFt/bDlfURJ3uae/HIB8NxcieXLHrZs1qRemYYfhsYIvGE2t2mWiqPuAGpkfiJEQRyInfn4rYscOzvfUqdTVoqMk+Gx+KDYbicQP3Il3/AGxnFM6JVTzFyL7n/NsSntg4K6qLBfxXk+ott63wB7QccbLMktUYtBkkwQN4vc7W88XchxinWpsakqRayyAYEgwZMeWCCiOpFwnU7VMbooAvBMza1xyxVzPGA6kNSpE9Ss/SMQ06qPbwgi87e84iq8L1KdNXxbzHS8eXqOmIsS1fUUOLcbZMwdKLTFhpUWtzF+eGfs/2nfTKtKj4lNx8uWAXaLs45AdU2nVDT735Y9+z9ie+Tcytj5ziM2PHw5iEwOwepodPiQqHWJRI1G+CfY7OmoK8fAtQaPcS36g++FntNU7mitJbO/if05D2GDfYviVJMoADcEyOZJP9sIVUfeqoT3t9nqlBEr0ome7aRMg3B9QR9cKWX7ePfvFERYqDv5jpgj9qfaBfu9GmtzUqFo6BQR+p+mM4NWWAUm8mMO4VBTcz8umhDt1mxXTJu2nvWD6iLeHVAn3DfPFClUrlQQFggR4R/GPuMcBqJSp5vUrU3GgRMq1xBBt12OJf9ohPBCeHw/K2LFh6gWBB3F2rWJx5qEeeJMw3lfFbVh8itQYNxo7PcZkCi5MzCN0m0H6YbOGcWemykAeE2kAwRz+fyxlyvzB2xoGVqKyBubKrET8vaRjOzLxPIRzE1ijGqjx+q7kagWcaSzfPfl1nrGDnZrtHqqaXqEtVIUuGAA0DmGBXleetowi08y2o2gbgnn1j5YnSsraRafiHmfiMfMDAg1GWKgiG+1Veo/ds1QsGJQuIE6Q0hhyMEX2McsNnZCoooIoMkW8+l/bGbLmySi1GlbsB5mAflA+eGTh+YNM6kOocxjmN6hUWljpx7s8mZS/hqLJpv08j+ZTaR++F3hiahVyuYWx8LLO3MFTz5EH++GTg/GlrLvcYq9qOEsyitSBNakJA/OvNfUbjz9cBYV1IVq/Fupn/ABzsy5rJlKhUt3enL1xIEKSVWpyE/B6wRjPK6sJUyGBg8trY33szxxa6eJQGAiNwRv8ALywv9sOEZXvSz0QjWYVNBdG1SNLqpHikETabb4Yx5h00Fkwm5jC5zRIktNvL1gyDti1k+0LIViJRCgJE2JL+oIMAemNB4L2NTOKWqZWnllGqH1FSSbAAGw5EE3sbHE3AOxXDsuzCrUTOVT8KwYBBmLWnlJtHWcMErFghmeV+0bVkp0qoJC7tN5IjUYHK5874s5PO+P8A3cVFpLAOkatW8sZspM+mN8ocNGgKKdJAohQFkR0ghQBciBgQ3B0y9TVpRVmSFSASTElZtuYi18C5joS3GIGbpU48Ezzvf3Ox+mA1fjRpAhjocLaeZBBEeR2+eNS7cdhkzWUarTijXpqTMaSYklHgwZj4r3vfGA5viRqKuqCVmXi5mPi6kdcFX8pRjUY+K9qgw8DmCCpB8xP9vbF77L69NPvFd/E6gaUkSQJJInphAfmPTB/srxUItWm5ABBZZAMMARINiDsJB+eIzKfjIEL45/qC42dpc+atSk8w1VnAWdl0kR+nzwS7A5YvVIOwF8Z0vFC+cpEtKqwA9OeNf+zimO7qGL6gJ9MJ5EIUXHBk5MxERftLGnOaJnu0EeUkn9Iws5FwGBNiwjntv88Fu2mbNfiNfSNWqp3ajrphQB7g4LcG7H+Eu5DQLkmEXrfc4axjigETc2xMkrBX4WbahSPeL5eIg9Npwh91N4N74e8sqvUbK0qmpSrArBVb9J8W8dBgT/sdVsWgixBG0cjgaMEJBk5PzoiLudVZsTjnhOSFSsqm4Jv/ABjmohnDd2W7OlTrcCbQOYnmemHvIcY12YPx8ZdhqG89w6jUy6rUpIFUwGVQpC+oHlixleyNKnlu8po8OILlyWEX+GwIGJOIZTXXoUEvJEjoJth6WolEoI8CeBfbc+eMgE1szVYA+pkS5y8EktJ9ABYAAb2/XBbJcAztaGpZapCmVLDQL7zqjGsLnUXxIig9YA95icUK/bFVsQpPk39sE5CK0YkUPs3z1Z0NVqdBUG86z5wBa5vcjDdkuwApgf67k9QigT88TL2z1W7v64jr9o1W4JQnnEr7jHElupILLqU8/wBm69H/AFEIqR+Xwt8pg+gwd4DxrWF1GQ1lbnPNXHJsBqva4rc1KRB5X+g5Yg4d2jV3OoBdcEnlI2PUHf6YgoakluWjOe0mXfI1zWpwKdUzfZWmSvSCJI85wJzPac06VLNw1RKbdzXaARpYhlIB3i/K2rHv2y9ok+5rQF3rFWWLwqNJafM2A9cI/wBn0VXfKV2ZaVVCpvA2Okkf0tB+mDY8ArnBvnJ/CP8Axrhi8Sy+rKPTqlYOh9RZdUnw1NWkdACAIsTMYo8B7M5nLEI+XgPB72Vb2Jvp99sBey2UzHDtTBvhqCnVUHlqIHsSpv6emNVy6VqwOpiAQJUReZ3kW2uv1wRuqgh9wpwjMhgEUAxvpBA+ZJ8/1gYmzqd6QijSwg6pHUTeDNvntiHK0adMAEiRa5P7AT6YBdpu03c1kRNOpyoQxAkkC5kzJIv5EXxGgJTZMu8d4kKOTruzA6EcmeukgbTuSMfmPKKXbRYEgwettr2w9duO175he5pkqhk1AbSdRMR5c/PCRSq6CbKfMicHx4yVsQbkXU5r5MKSC3IG0G+0Yiq5JlALAidv4xL3i7ydzbf0knEFSpMnriwDDuVk/DaE1Uj8wxtfZTPLSymZqH/8UsfZZ/XGYdmeEOKi1Ko0qdp32nbeMPeRy5q8O4ii2JAj2GqJ8wIwjmcM1R/HjZcdmZvwrN/72j1iQrM2puhcEavYtONO7fcMqPkwlEwqMGZUF9ABuINwDfGVvXUUjAgt4ipuDyHOQIM35jmMHuz/ANojZZQgBKCPCxJ9Srbr6bYZF+op/MpcHq1aRNSjUjwlSSQSoJ5A+1x1wU0K3iYVyzXJ17k3J264Is2Vzra8tVFKobtRaAG/8uw1SLwb9MHaTkAAyCAARB3wlmZlN1CIL1EPK8KcVCCp1A2Eb87DDbkM0yAhQQRuSATJ5R0wb4vSAUNAmReL8xviOlRUvTlQZcbj+o4JlPzGzGvGbgupf4Twj7sPvFUzUIlQd9R5sfLAfi3aDUUp0SruvxXsJ89t4sLwME+3rTmFU3XR8J2+W2OMvlU0HwryOw5EYHxCrylMmc2QImcWp8QdNWuFk2RTIiZknpHW+PKPZPMVFVlrPcCZJvtPpjScxTBUggEWsRitToqlKEAUSD4RHNemI+dilihA1uzFI9laumBWbUBtO4uRfqdvmcDBl64pVNNRjUQamsNEbxqN55RG+G/iDHvE84n/AJcB2y697GlYNIkiBcxv64J49kflKs5B1AmQoV6uhmf8QDAACJUsJPKfDf1xM2VamDUqVm16rKFhSJ2Qxcef6YMcCQd6bCyKw9dAv6+eGPJ3eDcaTvfmcXyGjODsT3M/fhy5qvTbVVJqFlUOLAAHTpbbwn6Yp/c4ZaoBXRMwd+ZHznbD3SQL3gUABM0hWLaZInT0mTMdcLuaUFWBEgAwP/6ti6knX1K1e44dlzRzCVjNq6eI1JU6ZncflcgHyE4K8H45NVqcMAZCtEzvcsd9ifOcIXBWhKgFh4beqmcMuQqEGxI8XXHFaMJdxrFSnJOkktAZrySosYFhAi4j4fSVTtfwum1KQX7wjc+IwfCJnYiZ+eGHK1TpFz8bc/6zgTxbxZzSbrrAg3HyxdFuQTURe23ZtmdK1KH71ELqu/eABWMdWYEwOZOFGnwEkGSEgkQbGehGN84nl1GdUBQAqyogWIJII6Gb4z/t3TH37M2F6k+8C/ri2NyINgDEFuy9WAQVIPn/AGwS4HkXogh6aNLBgTciPUYa+GUx3ew/F+2JQg6YYb+oKMhG4GxBQrgnxKw84wycJyerh+Yp6tPehpadjBA9v5xS7sSbD5YhiDA2nbCTeMBsGOLnLDYiXwzsrWLTKgf55YZV7KUoFmVwCJW4JjcqRBPM+mDeT5Dlq/bBFUHTC+fny0agVAidleylNDDKj9Dojna38YOpkCAAA0AdWwWVBp2/FggEHQYVPJtky4An/9k="/>
          <p:cNvSpPr>
            <a:spLocks noChangeAspect="1" noChangeArrowheads="1"/>
          </p:cNvSpPr>
          <p:nvPr/>
        </p:nvSpPr>
        <p:spPr bwMode="auto">
          <a:xfrm>
            <a:off x="63500" y="-1155700"/>
            <a:ext cx="1924050" cy="2381250"/>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40292" name="AutoShape 4" descr="data:image/jpg;base64,/9j/4AAQSkZJRgABAQAAAQABAAD/2wCEAAkGBhQSERUTExQWFRUVGRoYGBgYGCAcIBwdHB0dGiAbGhofHCYfGhwkHBsXIC8gJSgqLCwsGB4xNTAqNSYrLCkBCQoKDgwOGg8PGi8iHyQsLCwsLCwsKSwpKSwpLCwpLCwsLCwsLCwsLCwsLCwsLCksLCksLCksLCksLCwsLCwsKf/AABEIAPoAygMBIgACEQEDEQH/xAAcAAACAwEBAQEAAAAAAAAAAAAFBgMEBwIBAAj/xABCEAACAQIEAwYDBwMBBgYDAAABAhEDIQAEEjEFQVEGEyJhcYEykaEHFEJSscHRYuHwIxUkM5Ki8RZyc4KywkNTg//EABoBAAIDAQEAAAAAAAAAAAAAAAMEAQIFAAb/xAArEQACAgICAgICAQIHAAAAAAABAgARAyESMQRBE1EiYXEjMgUUUoGx0fD/2gAMAwEAAhEDEQA/AFLhdNlrFGv/AJY46q5MtmQo6yfIYlymaWowaYa1sTv4a87Tb5DD9+pWq3I83T0zzwU4eto8jHqP+x+WK33eZxLlG0VdBuCZB+hj5nCGZtVHsYrc5zmWLGrUU/hUW5kkn6Ylbho7pb6e8KgnooGpj+gwSyeSHipzEjUD6GMc56kXy4jloX9B+oOE18nkNfcbGAXcpGnBBAiA2n36+lvliPNEKotB0/Vp/ST9MEKyqSwHOw8gP5xRymXatU1EHuxJ9hyHnbFsTknZjGfAqqCBszzK0DTUESHI1L6WEEec7YnzWWVqjFVI7pYYf1EmRPQT9MXnYUgXa5G3m0AqqjoshiesDEPDGNKm7NepXHhHOAZkjzuB74L8h7mfwE+TLqiQBKrBaDdmP4QeQEXPkcQfdSxJi535D0A5gW/TFxqqoiBpTUNTyLwDAAHUksffE1bPh1LoO7p7amjkSLchzjmSfXEK5BucVvUAjh57zQPiJk/xi9xCFbSPwgfOP5x2GJf/AE10ILidyR+Incnyxyciztqvp6nn6dcGXJZgzjoT3huUJ8R9hhk4T2cqO6goVUXkg/xizwHKKgViAYgifL+/6YO5ntER/F/1w6FI6Ez8mQdGXaXBlVbpJiCSf06Y8p5Cmh1AEnzM4o0uMPUMYJ0UYGTp9MQeQ7MCKPQnIymoiUt6Ri9SpgWgewxy9cdcRHMBQTf/AD3wEgmWAlg5VNWogTtOItVJbLC+YGBGYzlQklQfTyxX7iox8bR5SP5xfh9mRyr1DOb4hpAIMjAmrxZydx88R5inpAEzbnfFc053mMEVABKlp396Ym7EjHcH/Di3lcjTNwSY3H+DFzuF6YguB6k8Sfc/POQoRUSebROGCtlgwKmzDb/vivmsojwVOkjp5YtUKmr4jD7ggfF+04GzkTQRAZzllaNLWO/qOmI+61ERaDM+UTP0xcze2oXKwTbra/v+uK06SDG4+hBB+U/TGdnejqO41sVGStlYlj+ERt/XP6HFWj4u+Qc0DL6q0/ocS8Krmor0yRqddQk25MPrIxHw3/iAdZQ+WqY+sfLGDhzHGzAzTVdSll21KoIvDX+djj7htfRRVSDLEReIEgEfIHF1cuNQZdjePysN1xHWyx2O4cke5JHsQcaSZVJ1D5U5qCPqVc2prZpyfhQ2XlA/Trg7Xz9GloYJrqqsSNxbbUbCxwNz+eKrIA1NYT02H7b4myWQJKiJbqR5yW82jEP5K8hZ1FTh4KVGzBOcyFbM1GqMCFPIcugje3WMEMh2d2ktCyYkzPTkAP5wdqtlxYjuwIhwTqO3xbzPPHyZ5GbRTNtmaNz774bxsclAdRNwuMEkblM5YLsij6/2xdy/B9QBYwOmCOTyq8oEmJOCS8MY/iHl/kY08WFcZtjMjN5TPpRUHMulYHSMVqeTkycMOW4L+fFhuF0wOY64Y+ZRoRLiT3BNKroFrYkNaodpxdp5emDtq9YxKcxHptA5YG2S+hLBTXcC8c7SZbIor5pyur4RElvQDl54zjj327kkjJ0IH5qon3Cgx8zhG7fZrMVM9W+9MdauRpJkKm6hY5aYPngDll8W4AFj5zhYks0ZVABuaCv2scTZCAKe0hhTH7GD8sF+yf2pms6085FPVAWqBC35MPw+u09MZg2ac2S0cgfrH7DFd826+Fo6X88dXHYklQZ+p6GSBFyT7/55Yt0eFoBdSYvJwr/Zv2hNfh2XaRKJ3bdZTw39oPvhkbNA7nBQzGAKgGX0poNrYm0r5YFrmwMWBm06/T+2Km5NzDKdOCZuD5TicUDyYDoIIH1FsNTcIVGIIIPRhce5xZfhNTSGWWXnBDR6gYkiNjJFqioOoPa3iI20n8Q66SAY6TirRVi3dmCwJ0+249D+4wSzeXjcEdD+4vb98RUKYLX9VYcjyMft09BjJ8pWVWImhhcGjJsqdJHIqSCP2xcOUvvGo6Z6HdSfI3+eOPuxcBrFj8QHMjp5/rvi1ka+yt7T5Eb+nLHmmcnY7mqhsUJI6wC5B0sYqL+VwIn3388SVcpqW12HwnqOQnBFaLEkkDUw0uvJgOY8xNse0+F6LrJXYjy8p/TAP8yRRB2JwetGBhlFYoxHwHxT0B39MXqFIU6lRoMgkjodziWllJeQYPOdmH7HlPztgpUyEKIGwNvLpi+TOC3Ie4JnF7igDpJJEwdvMn+cWq9AppQb7n15/X9PPF3iOUCsjAWaCfXVJ/bHj0IqxzBA/QmfcnGl4nkcqAOyYPKQTyPVQzwJoJWLESPpg+tRjgZwinC69p29J/tiy9Uzzx629Ty7dmXUqt5fPEdZyeR+uPKbAQf2xOa09RiOUgSotInyx73I5nHVR+uKLZhdUahPSRPyx3ImdFr7RuzSZikGRKfelghJEMwbw6dXrBvYAYzDh/YyjmHahL066nToZYGof1CYnqRBjGzdpsq7US9MgPSDVBK6pIU8tQuLkYX8nQ1/7yrSzwrEqUJgAixJMQRBm+E8zspml4qh13MqTsCyPUpV2ZaqBtGkjTAE6id2BkC1xOFJ31b/ABDrz5Rj9AcU4f3lVFJBQqTU6xsAI/NP/ScZl2y7AvRrL3ClkrHSiCSQx/CZ5dDimLyLamh8/jgKCsL/AGJ8VIzL5e/dtTZyvRlKjUOlpGNvo01j4CfbGXfZP2VGRZ8xmKlIVGXQtPvFOkWJLmbGwEcoONKXjtNjC1KXoGX9AcN0TMxu5bGVBM6APM/98TLlB0X5YojOJN3T/mH84sisv5k/5hiRYlKgTNcWo1VKaoJ2JEXwBqiDoDAdSpn3xGyGccR9caPwoRamVDEdwBxFiGIBnzHP53nEeXyrSDN+nT329pwTqcMk7z644FApKxqgSIi/l5xvhHyQyLZ6j3j8WNDuS5Z6sTIbabCfpi5Xol7+dyBceo5+oxQoVKn4ELA/0H9YxcGZq0iGdSvkw3/k+hx5Ty/H/MstX+psYnAAH/MvUM/ZUqWM+Fxsf7+WGHJ1hZW58+R8wcAFzFCoPGDTDc4DKfXpi3SV6XLvKRuFJt6025ehPuMYb4xf0YV6Ir/3+0P1eDfiG+/kfXp64hq02CgD4hsOv9Pkce8K46NgdSAwQ3xJ5N/fBo5QMJ67jr5+o5Yex+Jj8gAY+x2JnPkfGaeL1TKCtSBGzXHkw/yMcV8hLBudpn00n6jEuQY0a9ag1x/xUPUc/wB8F/uwZY6mPmP5xbH4jKLXsS7ZeJr1/wBwB/t1acU9DeERcgbeWOU7TrN6ZA8mk/pj3OZYOpaIdRJ8wLR7YDvT9v8APTHrsHn4HQcxR9/zMfJgZWqG27VUhsr+Ww/fFev2wUCe7bylv4GA9TSOYv5XxFrEgwffn8zh1cuJulNQJU/cnzvGK1aVJ0KeQEW/U4F9wEEm5PWR/f3xZakSCSdPvJj15YkyeVUsajmKVEanO89FvvOLnMFF+pZcZJqVi9UoDrdUNgxYgSbADrfkJ2xxmuI5ikqUFUU7aUlCS3Lwjn9cWjQzjK2aLKseI01UgtTUhtHeTK2Gw3k9cO1WmlRfEoZWAMG/v+mMvJ5Ay/3KJoLjbCNGKnZDhVYIa2ZBDEkw287AnpygYMZyoun3v+sj5YmzmVandNTU9ikiE/qXnHUcotjhsuDQZgZlZ+liMZ7DdCOI4OzF/ivZkVR3tGxeSyTuTcwdgT02wvfc1VtLKVYbyIPuMM3ZSuWlSbJ1MfX5YP1+CpVnvVB6HmPQ740vH811FNsRXP463axBpUVkc8FQB0wM4833Sv3baiCoKNG42+YNjj4ceT8w+v8AGNA+XjPRiXxkGjC5QiTqUDpyxBUDRa9uU/xiankB1O8++LaiB+2MVPPyJ2whTiUwSuZJOmBqJtOI2zBDaam5MT06kBb/ACwaW5gmMdVCFkm3ng7f4mW/Ee5wxAbEpUMsqqdIqKb37w3n80gz7bY6y9alTplHdkRvznWki0r+JT1jrtiDP5xdJGpQkEMxkb2sbGfQHC9w3sP96QsmYUqGIGoOY/EYLEdSdhhM4C60dRkOSdmMfCs1Q1d1qUq0gQwAmY8MqpPp4vTBEM2UJghqBNwxAAvGxPhOw98L3/g6uqdyyU6tKZjXpHqPDKNzkT74I5jhObOXFIhGcE3Z5Dry7zwCXEDxjeLzJwk3ggkn7jIzDomGOJZOdOYoGx+EjrsadQc1JsDyJjpg5wjtApQAggjSCIuNX68/kemE6jR4iKNYMtAVHZGUBoUQZNosTC8/PAnPU86jL3dFgNTswc651X06k/CpJjbliyeK+PKGx9e5DOuROLTSuNIFrUag/M1M2mzLMfqcW8nXgsp/CiN9L4zF+N5gDLU3SqGFRnqMUMC2hFkTK735SJ64tVO19WnmKyMjmmYCHSQDAFmOxFuUG/ybYHkSB3A8QVAPcdeH1VJrNMrTZwT0kBo/+J98KjVJxP2nzX3rI1vu7jLxU7zUzCXKxbSDqEgLH/ljCNw3ti4tXCG1mWZJG0iQL2E+uKvhahx9QZ3ZjlB3CzGK+ZqooLVIUc5b9pwk8W49VzB8IKJyUGPdiN8Baycz/OLriyH+56gSR9Rxz3baktkRm5TOkH98WMnm6r5UO6hVzFYsovICKFH/ALbfSeeFrsn2YbPVWUOERBLvvHQBZkk/TDj2hoJSrU8vTnTRpqACZjUSQPWAPpgrChVkwuEW1zQKeUU0DT/MIPywK7M5sHKIWa9PVTY/+m5QT7Bfni9wbPd5TB5kc8DOxaL3VVlP/Fr1KsTyJOmx8gMDNXqGYd3DarpIA2Oo+YMzHvJjpGBfEs5TpUqzAkhNTOv5TG21gSRbE3FeJ6BoHxHc9B19YwKyjLJSpem/xTcHSQwB949b4E2QA1LIhrlBnY3Mq7VejXGGnL5wI+kmxFpwl0HTKZ4rP+lXlkJ5XIK+xkDyjF7tVmEHdFGl9WlfMn9BzxIahqG42ZW+1UDuqVQ7o5SfJhP6qMIiZsQL4Y/tEzjLk6NN/japPsoIn5thDQWHiwwigi4lmFNU1bMcepo1Nah0s66gINus25bYvUa4YBgdQOxxk7V2aoHiYgSFufc88N3Cu1NKnTVWVrenr1wrk8RRVQQcwk2frCgHo0qdWsa706gqAHQoLaQATYEBRNrnzxT4vnqlTLPCGk9Nl72nMlQZAdDzQ7eViDG1X/xLRpVzVSWStCV6fM9KiRPiWP03xd4xxOnSq0KrMrA+B72qUKojUOomD5ENg6KVI1C2CNRQLM58RM7Xw3djjXVWenemrAMq3JteBzIEfXCtncmaVR0O6n5jkfORBnnOG/sZXpJT716wQoSGWYldxI5iW3A5Y0XP43BR5p1AwDDYib2seoO2OkjlB9DgTm+0FBVR/vFJQxtJBDRuOvS/LAb/AMeZBa5CM4YmC1NDoO+4577gThWpeOGrHjoDYwQcBch2no5ie6YEgm0lCepuPPni/TzrAS9OoAD+XUf+kyesxiK+p0tLlFGygelsfLSA2x2lYMJX9/0ixx9qg3B+X8Y6RchOUSZ0iesX+eOTkVP4Qfl9euOvv9PbWoPr+xx194WNx88dZkymezuW/wD0Ur/0D64G8W7E5WqsKndNyanaPVfhI9Rg2+dUdfWwB9yccHOCdO5PKQPl1x25BiD2RZOHZ6tQeCYkuNhTC6p09ZZZ9+V8GuEZVcxm3c3DOXM/Ie0AD2xn/GGavxWoEMaqhXwnkBpa/MEA/PGq9jcnDVNQuIHpOBZTRqHwdEwpxviFPK5apUiIEKBzdrKo89UYodlqAWFBUhKVNSTFnnSQDyB0gx/UOgwP7UcQWtmxRMaMtDtzmowJH/Kk+7YiyhC02pz4hpNhvBBv7H/pwBnowoQssNcdHjXzH+fpgeN8AMx2v/3k0XSFQEF5mOdwB5xE4M0MwjiVYMNpBn54XdSNmGXqpa4r2cTO5VYEVaeru2Hzg+RO/nhOy6B85QogyE+Iz+ImT+gHscaBwOqAG3JkGOkwPYTPy8sIvAMsVz8OQWDuCfPVc4NdLcGt2RJvtS4O9bMZbTABpvLGYXSwkmPIjANOx6QPFVNtxRkex1XGNP4uyirQ1LqMVI8GsLen4iNQjlz3x8M3T/LUPno/7/qcHTIAKiuRPymJVl5avbFf54InIajJa3ljujQQSRcen78sH+QRWoMWgSdj7Yt16ZbKVAQZy41rPJXYIykdNRRh56uuLRrhF+FtJ5wYv5nA3iGbGmFHxGD6bx6TH0wRCSwsS2wJLxim+boZeusioi/d6t4vTXUje6E/8uBGaFSlpU1SWbkOnUn1GD/Z9mbXRF++Er/6lMFh7smtfcYWHzMZks+yk25QNv5wwMhVSo9S3Czc6y2XruxKBmi0x15TyOG7K8BWmoqiVqLpZlJm4iQT9cV+D8fpJR0/jYySOVxc+g29MVaOfq5p6oRtFMmWYmyrsPn06nGe5dz9CNrxUalvKce7uDTUlmfUItBJmJ5CJnDCn2xfhfLOCDco45eRWPrgVkOzrZlmp0F8NJadLURPiZgzbc9gxubxgPxPh1XL1DSqqVYct58weY88FwlVGxcBm5XGt/tjqcsn7mob+oC4Fp9reYpk68vTvtDOtulmM4XmqY5XhgqsCZMWA2+uGkbGxorF9n3GR/tmrk2y9L3Zz/8AYYLU+1vEarU+8ejladQBgQmphMRYkkMeU4VsnwpR8Kr4ZJJWY8zzjBDLZypVoeMqE1Fe9gk1IkKtNNzE7naAOWA+TkCisYA/mXRSTuOPGGraaaUs1UV5CvUATxFiN1sAQeSnnheqcazj0CKeZrPUSoEedCiDqHgIuR4QxbkDgfTqVKhLiaiqAPFFgbAkC9wQecmOmGbs5wE1KhdhcnxH8q8lkyTYCfkMKJzxpTGzG/h57OoZ7B9kaWXpnMuA9QzDNe/MjpfB/J59UFWs2zEnboP1OK3Es6NAQQqAb7AAYRauYrVKlSnQRtKrGl7A67FjJGnnpi+KL+Tb1CEBFlHgnGnFauzhWNVjUdjzM7LHIAx7YZaIetagEC/iDd5eRsSEEezYGcN7EZhJBNMagLTNhvA0tbB7JdmHQBjWc8gF1L9VKwNvlthtz4137io+aqhnhfEKmX0U2NFk/EFVpWd7mS3uZxc4xlO9VtOXOphKvSCkiR8QJdJPqML9bIMg7xmYwVHiSA09HDajz3OK78Rqd4GRUpMANL09Wo7yHBYq67bjFWz4jo9Tlw5OxJuxWfqJXr5as01E2JUqSFEgkEcwR79cL/Byz5xDuWqMxPkWJ/Q4L5HjDVs5WrEaKq5eiDp+E6ajEseggKCDtfC9Wz5oMK1NgrTAB6G8eu2E3q6Ecwgm7mkZumprKS+ghGhhuDqG08zI+WCycWIA8U2/L/fGa8O7Q9/VPeBAwVQFcSAC0G5EXJHlYXHNp1gWNOCOXcN+zx8sC+Qr1BZEFzNR2bDsXepoSVUBRqYkjmJAXnc4KVuztDKQ1ItWewIdQwHmACPEPMMLYlHcKwSqQrEAM5Zvig3lTCraNiBN8WuG5bTmHpFiwsQwusdAYAMG0jGqoobi4G5Dn+0bjK1B3sv4ShgCBsVjY28rXxmmdqam87z6m5w99u+LKD3SAAISARuzRvPQScIQB5SSdrb4YxqK5GCY2dSbLVaiBqiEg04dSORUyD84+uF6HrVCfidzJ8yb41PhvZ1EyqT8eYBl5BCCJCjryB974z8cOei5gHUh9Raent9cCOUEmoZcZoTmjwc6XZmAC2AFyTtAH74v5YaW7gG2tNenptPqJMYk4fl6xUOF1bMTBiZ28zvbyw6dhOyJ1pUqKVmNUi7HUW5+UCfXC7OfcYVBGPsrmRTCJSgKVAIBnfnPO84UPtFkZrSXdwqDSXAHxEkxH4Z633wZ4o44dULU5Kl4K2gGJhTuDHthU7Uce++VxU0BIQJbcxJljz3+QGKJyuzI8llK67gcDDhwWhR+5nXTVqkve4gRaTIny3udsKtCnqYDqQMNy54JTRCGhTN4iNUx5mDuehxXOCVBH36iuMbgHibn706wKSxqCiYt+InnblN8S5uqVdaWx0qtuSm+lfMyNR5zG2IeI5wOfBTammmxIO+oOAGNo0yffB7szwpm/wB4qfGwAVTvAEavVot5HHZb4KTGcKGzctcD7LhWBg6v/j69T+mGHiPH6OUp6dV/yrcn/OpwL412hbLKlJEK1qomW/CJ0iBzxxUytDLU0qVSalSqhNTVyLWDK24g2jnGFyxWr3GmIuhK2U7U0sxqWupEyUCkyI2NtzPthh7Nup7w0wxWQL72AMEm/XGc8a4mVZDSXUNLhugBgQTy29cab2EydSnkqfeq2trkEQVBJIkG839dsQy2OUhioFe4a0ySVvAHKPkcTO8DTJlvoYt5/vjl6IsIj1ExcG/13x9mUjchiYi0CwtcdY5YrUCTBXFqLFAZA0crib/hveOeF5xAiTC/PfmeeDfaHMKH0TdAdhAAblbz9MCQQCurab/2wM3cMvUFcUzxyYr1NH/FoRcEanFQCAecI98I68TfMt44vAAFgL3jztvjTu0/DvvGRqoiklYrIdwBaVB5+HrFxjH6b6QSOog/PDmP81/cXZiDHLJ0i1NWHhqqutCT8WmzIfUGfPbBCl2zIUDVUEACNW3lgXkc2Sqkc5Yc4Ng31XBBcyIEhZ52wr0ahDvcb04hRzrhRQJ7toYmIBU/i/CRPn54h7VsBWy1bcOQpDbQrfpf5YDdn+HKr6wxsfGsb3gOs2iRBU3BmN8H+3ObpLky9SGdVPdhhDB2ICkRt6bQDjWGyBEyK3Mq4nUNfMMoj4mAjYcybcuc9BgkMvTpICVI1aQI+IrPifbwloAnkIA54j7N5KzOb6hAHVZg+kkf9OCvE2daiPGlVvJAiVM7SARHLF8j74j1OVdXL/FKKrlqJph7k/ETsVmOnygWwGNEfD/k4P8AHlq/d0Io93TUgttEsNx5HVgAX2POL4TNlo3jvjqMXZHiZoVSkSrRMfTDrxExTLKegBHLUYn6/XGfcJzQkQATIGNLy+SFRDTYbCDy+XpviF7nOdXM77YoDljH4WU38zH74QtGNI7WZBlo16e5UT66SGn3W+M3nDTTPa7lzhtDVUWNgZPtg5naE0yCdwRPnyxQ4SVVGZiBf5wNhjnOZ7Uw0kxFhgiLqSDXUrU6rLUFNvCr+GEMr4iAfCwNtIiBfnh5y/E0HjkaRDGLkIGKlo/pAk9MJwyalg0HVuDOx6jHmZatS0tRgxrkESYceIRswJm2BZsZY2I+PIUijCHbjNa881SqmtWEUmWrIKCykBbgEkm+8HpjmlW1aAFQkQS2ouF3N9IEEQu56W3wv8PH4iYebFYGm4Madogm+DOSyjv/AKNKKjuUUkGDAnUGG0AA3INrdMKOLNTgdRh7LcAGYIr13aqquVpK2nSSpjW+kzAYWTyv0xoa1GGwlgb6enM787444fklpotNUUIq6QFsABysBHX1xIgUEkX073k36dIHrzxRjcrJUpalvMEXWf39JxVqsqyRUURyY7EcpPpyxZ7wkOUFzz326YXeP1CrKIidMjmCd5+eB3W5KizUpcQQF2mZ5kncz5bzyxWqXOwI2/t8sSObna0YiptJAAMk/v8ApgYh+hGjg2QKU3kfHJtzkcweeMBy3BnqwIhZk220m/0nG+5XNhUp01OpmuSJi87HpIIxk/A+1dNNalQBLlybaJJkT69MaPimgYo6gtuUOG1DTYUiYbUI89Q/+2kj1YdcNK0jAgpHnjMs7xBqtVqg8EkFd5sbRPt6Rhto5yk6hmI1MAT6m5+uLZ/H3Yg1y3qNnFM8aeeY1qYUNBKteR+YEdfPpfAL7QePCoUoISdMOzSTeCFXpZTMx+Lyw89uMkrgNt3cNPRZhh/8THrjGq9Tva5P52m/Qm30jDOJdlvqUc2AI/dkOFCUEBgBqcwX8rAf1HcdMG81wcVGWkWpgrc6ngSL6bwTMbWjFLsjUQU3E6SIM29IAiQbm8xHU4vdsqN0C76CRpWwAtqB5CZi9yRhcQp0aljtNlKlTJnuq4Oiz0GQJAlT4b2KtN9rkYz9mlZ9saLmcw9WkSH7vNaR3RJ0rVDAeFiNzMsG6jmLYzfMVjT1CpZ5MgdZv/npjsg+pfCahHgFXTVWeTD9cbRlyLEc8YbknLrI3Bgx9PpjVuznFO8ooD8SiCD1wE7l3EGdpaYatVX8yqvzQDGSMgHKSN7/ANt8avna+uo7gyC1vRYX9QcZfncvpq1AbBWI+v8AGGTpRE27kZq6lUDbxH5n+Ix7SF7jaccZSVFxtOn0N8dLXkwDf/LYZXqVhLLspFiCeccsE+CU/wDXp8/Gv64W8pm9DGbqd+s+WGvsznUOZpgGZJAtzhsDcUJwknan7P3NVamTpgavjXUFCkRBUEje5I5EeeKGTydfI5la1VFLaXkBlk6hEsRynYTMA4052gE8gJ+QnCXxeuXJmbkkz+ntt7YRyNUcxDl3GPgfaNM0jd0phQs/hhjvJ5DeP5wWV9baVaBALECD5e3K+Mfq5qpl6nfUDpIKllGzBTMEDl19Th77IdpRUotWqMk6iGmxCiCPXc79DgRGrEsy0ajjIUBZjkIwr8ag1CQSeo2IIjnyuMWuIcVI0SD49RW3w8hq8zHsL4FtW1Ekm+5wJtSyCVa9Qx9TiGD6E8p9zGJap8XriGrVAElhAPpEeeBA1Dy7wuuS4gkEMBvzHjC9LkAe5xihqCrVrEjTrJcr08eogfMi+NL4hxo0lATwlD3hn+jn52E+xxmj5+mzsFQAsXhxadRtI2Ixp+JdHUz/ACTsSjXIm155/sPLE6OYFziqiliBvi792H5saoI6MS6mldte1Q7pqKGTUME/0A3+ZAHzwkcLP+qh9+uwm+Pc/SepU1BWM7QCbch7Yt5Hh7pdhpm0GxgG8zteLYWakxxgWzR57NE6ASlRgtysDa/QTBBvPng32lBq6CiqIRmdgCIXdQTHhJNgp6g+eIeyuV1qR4ywARXJI0kyTsygiIMHyw25vJLUpFkAqVIO5UgsLBibatrR5TtgC9S7GjAPCeCfeaPdVGNWgSFqFnbVSYC4S0Fdudid7Yz/ALTdmHyVTSx1AjUrTPhJMBjEa4AmJ5Rh1o1KuQrVHcM1JtSaqYBuREozTJBUnST164v5SnRz2Wr0HFI92Qy1CxpW+LUBcJBN48Mm4E45tipKnibmf9m2C3O3eD9BjVavC173WlhU3jbGX5PhT0KjUqosTqRlIIaLHSwsYt/acabwTMa8vSvLAGf/AGmMKOY2di4I4hTCVKi9HMe51fvjNuPcSpU81UBFSQ19JUA7Hc+fljRuOVQc1UE6TCG+zDSB9NpGE7N/Z0cxVqVPvAV2JbT3c7nkdVx5jD+B8LaeI5cWQC1ipU4pTZrBkTlPiI9SN8dVnUqIhhMW39euD9X7J60SK1Nj0II/nFep9neZpsdLU30iY1wb7eE3Hlhp/iqlaABf2IBp0wG6bRO+D/Y9mGdokfmg+hBn6YCVcsaRl0IboVIvsd74L8PIpulRA5YGIKnzB02giPe+FGycdVcuJqXGMzppn+ogD9T9BhKzNYsPXfFpONvWQIyFCgmTIBmwiekH54+pcDq1vDTAjm7HSLchNz7DGe5BaaOLS3F+pUBaMVuy2c7rNpqUlQ0xyMHz9N8M1XsFmAQx0uOYRr+wYDA3tTw4oodkZXXwiQdto9MWA1Us9ERyzWd7wIVAEqI5wDcAnqo5dZxURzJnoAD587+2OOH5zXRpORZ1F7fEBcn8rGC0dCMDs5xNadVxMBaYLX5+IwB1uL4AwOxOUirgTtXxF3rJRpMwamfFp5kwRYdN/fBbIZKs6MtU95aYA+GAdupwF7K1C9V6r3ap4ifc4f8AgY0ut/jX9DBGLlQBxlwBRaZl2pqkUncC1RUW+4LTeNr6GGEqiJYDnqG2Gzt6DUzmYSmfDTqHw9IEG3SST7nCrl6ZDSbWJB9ATONLAAqTKytyaePmCYSfCNuXz64tnNAW0i1ueIjlPhOxJhR6QNR8p5eWCzcIqz/w6h8+7bDBaoKazTy+gaV25D/sMLXEsqr1tzdyNRm0WsN+p9xhlyXbXK1DpLim+2l7f9Qt9cLvGsxrq6lYMNekEH39Jv8AphTMSFFiNY+479j6YSgWRipUkGdINzyLCSOoi974ZE4crIT/AMNRIfSoRlEXKkCxkXgwQTtthf7NZQsqRphhqAa/OUYPERa6m9iMHFyxdwVFXU2tWLCEclfiqDYSII0jlBxKyr9yjn+ALqhWpqzHwKQEAQCdUAnUV3kEH64R6XEK2WZatEhqZdmhbhuRR6kbEjY+RvbGm0ODCkKfdSxY6GZmZ1UAeKFJgTpK8onAbjHA0qUnp02YVGeQjjQDqHd7BQDEBgRcYhgfU4MOoh5/ipqOjELGsoTImSCYCgAAWBJAvvOGrgGcAKLPM/8AVGErtHwoUK7IpcimwAZxpMwCR5xJg8wcEOE5/wCGDDIb/wB8KZRH8NFSIQ7UcLrLWzBYmx+8UWHNNKrUp+q6UaOc+eJsjUZqNN2MMApLDlPONtsGO1TmpkXqqIrZcd4B/wCUSV81ZJHnI6YXOHcTSKVEn46Qjz5R9OfXEMaoicmwVMZW4fa9Sr/zR8oFsVKvZmgxl0ZjESzsSfUkyTiknZsugPfVJIEiZA6jfHFTss/4apPQNP6ztjRVUI/umW3JTREMUOGUqYhKSL6KMduf8/jC/U4VnAAEqAejWH0xVr8L4iASKwM8g1/aVjF/iH+oTuX6lzNH/VqSNjf5SPpjhM2oiHvyGE3NVOI06hZqdVpEToM/MCD/AHxQPE6ykrUo1PQoQf0wjk8HKHJGx+o+nlrxAOprHD+PkWZwOga31jBbM6K9LTUVXU7iQR8v3xjeS7QsLAuB0K6h7gjDBw3tmoMMiGPysVPyJwFseRexL8lbYhfO9mKuWRloMWpk6r/EoHIH9JwDzeRo1ah701FMBSwgQSZErBBmcOnDe1dKpbUU8muPnih2n7I0647ym5pVD0Pgb1A29RiVAJ2ZVrrUTKVFcvVVQ4dFFmFpEcxyIM40DgWVLIpJg0mkeYYTGM4Xs/mKVR1rq0HSVf4lIBMw4tsfpjWeAZbTQDc3APtsMTkUA6MurWu5gnaltHE8zABBrNv0Yz++KOXzJqq4eDF9R3CyJ+mNp472Lytas+ukut4qa1s17G83us364TM59lGkVDRrglgQFdY3vdgfLphxXUqJnuh5GIdPKvVJaxI9hHIDB6hwt9K/6sWFta2ttvgDxHhL5aoadZdLrcqTY9CCNwcGKfFEUBSVlQBt0ti7EwdQY1W5M7xhq7LOGonqj6va1/X++E4CDpblzwX7PcVWhUhj4XEHp6n0wTPj5oQJfE1NNh7OcdVe7ViF7srFpZizRK2MQI2w+ZWsKofQ2zkQ4MBvCNjeAQSALcjjGMrmCCNIA/LB62/vjRaPaSlVAbX3Z2MsQRyDCI1Ejz3MYSxMR3D5FB6jfQA7sRKyTOm15MkT5ycUMxWWi4L631CBUaCBvCiAACfTnihX4ilNu8NOpq1d2RrltJHxKskG5A+WBo4j3jCkVrGouosH8JDD4dIEDUIBCjeDzvg5MBxnvaPs7TzP+qwVXZQrBjESAFIH5phQWsIBxmVDLtl6vdPuvgNwYPK4MGNp/pONN4lnaiOxd0TSirAVidLOp7xVa2qYteI8sK1HsNTrrVq02IqM7FWIgOJJXUv4TtcdcCyCM4SRGPgGcFakEYXC6HXqpkfT9DhCbhXd16i1DfK1lEi3+hpLKbbkkCT5nBPhmbqUKuhwVqUyAwPMdR1BHMYt9tCqvQzoE0nHcZgAT4T184LQf6RhdQLqHYlSCIpU+3eYVnCsArMWWVkqNWw9owd4X2yZKf8Aqg1CSCD0BiR6DfCPxPJGhXak0wps35lPwsOsqQcTZfNkmNwBFt/bDlfURJ3uae/HIB8NxcieXLHrZs1qRemYYfhsYIvGE2t2mWiqPuAGpkfiJEQRyInfn4rYscOzvfUqdTVoqMk+Gx+KDYbicQP3Il3/AGxnFM6JVTzFyL7n/NsSntg4K6qLBfxXk+ott63wB7QccbLMktUYtBkkwQN4vc7W88XchxinWpsakqRayyAYEgwZMeWCCiOpFwnU7VMbooAvBMza1xyxVzPGA6kNSpE9Ss/SMQ06qPbwgi87e84iq8L1KdNXxbzHS8eXqOmIsS1fUUOLcbZMwdKLTFhpUWtzF+eGfs/2nfTKtKj4lNx8uWAXaLs45AdU2nVDT735Y9+z9ie+Tcytj5ziM2PHw5iEwOwepodPiQqHWJRI1G+CfY7OmoK8fAtQaPcS36g++FntNU7mitJbO/if05D2GDfYviVJMoADcEyOZJP9sIVUfeqoT3t9nqlBEr0ome7aRMg3B9QR9cKWX7ePfvFERYqDv5jpgj9qfaBfu9GmtzUqFo6BQR+p+mM4NWWAUm8mMO4VBTcz8umhDt1mxXTJu2nvWD6iLeHVAn3DfPFClUrlQQFggR4R/GPuMcBqJSp5vUrU3GgRMq1xBBt12OJf9ohPBCeHw/K2LFh6gWBB3F2rWJx5qEeeJMw3lfFbVh8itQYNxo7PcZkCi5MzCN0m0H6YbOGcWemykAeE2kAwRz+fyxlyvzB2xoGVqKyBubKrET8vaRjOzLxPIRzE1ijGqjx+q7kagWcaSzfPfl1nrGDnZrtHqqaXqEtVIUuGAA0DmGBXleetowi08y2o2gbgnn1j5YnSsraRafiHmfiMfMDAg1GWKgiG+1Veo/ds1QsGJQuIE6Q0hhyMEX2McsNnZCoooIoMkW8+l/bGbLmySi1GlbsB5mAflA+eGTh+YNM6kOocxjmN6hUWljpx7s8mZS/hqLJpv08j+ZTaR++F3hiahVyuYWx8LLO3MFTz5EH++GTg/GlrLvcYq9qOEsyitSBNakJA/OvNfUbjz9cBYV1IVq/Fupn/ABzsy5rJlKhUt3enL1xIEKSVWpyE/B6wRjPK6sJUyGBg8trY33szxxa6eJQGAiNwRv8ALywv9sOEZXvSz0QjWYVNBdG1SNLqpHikETabb4Yx5h00Fkwm5jC5zRIktNvL1gyDti1k+0LIViJRCgJE2JL+oIMAemNB4L2NTOKWqZWnllGqH1FSSbAAGw5EE3sbHE3AOxXDsuzCrUTOVT8KwYBBmLWnlJtHWcMErFghmeV+0bVkp0qoJC7tN5IjUYHK5874s5PO+P8A3cVFpLAOkatW8sZspM+mN8ocNGgKKdJAohQFkR0ghQBciBgQ3B0y9TVpRVmSFSASTElZtuYi18C5joS3GIGbpU48Ezzvf3Ox+mA1fjRpAhjocLaeZBBEeR2+eNS7cdhkzWUarTijXpqTMaSYklHgwZj4r3vfGA5viRqKuqCVmXi5mPi6kdcFX8pRjUY+K9qgw8DmCCpB8xP9vbF77L69NPvFd/E6gaUkSQJJInphAfmPTB/srxUItWm5ABBZZAMMARINiDsJB+eIzKfjIEL45/qC42dpc+atSk8w1VnAWdl0kR+nzwS7A5YvVIOwF8Z0vFC+cpEtKqwA9OeNf+zimO7qGL6gJ9MJ5EIUXHBk5MxERftLGnOaJnu0EeUkn9Iws5FwGBNiwjntv88Fu2mbNfiNfSNWqp3ajrphQB7g4LcG7H+Eu5DQLkmEXrfc4axjigETc2xMkrBX4WbahSPeL5eIg9Npwh91N4N74e8sqvUbK0qmpSrArBVb9J8W8dBgT/sdVsWgixBG0cjgaMEJBk5PzoiLudVZsTjnhOSFSsqm4Jv/ABjmohnDd2W7OlTrcCbQOYnmemHvIcY12YPx8ZdhqG89w6jUy6rUpIFUwGVQpC+oHlixleyNKnlu8po8OILlyWEX+GwIGJOIZTXXoUEvJEjoJth6WolEoI8CeBfbc+eMgE1szVYA+pkS5y8EktJ9ABYAAb2/XBbJcAztaGpZapCmVLDQL7zqjGsLnUXxIig9YA95icUK/bFVsQpPk39sE5CK0YkUPs3z1Z0NVqdBUG86z5wBa5vcjDdkuwApgf67k9QigT88TL2z1W7v64jr9o1W4JQnnEr7jHElupILLqU8/wBm69H/AFEIqR+Xwt8pg+gwd4DxrWF1GQ1lbnPNXHJsBqva4rc1KRB5X+g5Yg4d2jV3OoBdcEnlI2PUHf6YgoakluWjOe0mXfI1zWpwKdUzfZWmSvSCJI85wJzPac06VLNw1RKbdzXaARpYhlIB3i/K2rHv2y9ok+5rQF3rFWWLwqNJafM2A9cI/wBn0VXfKV2ZaVVCpvA2Okkf0tB+mDY8ArnBvnJ/CP8Axrhi8Sy+rKPTqlYOh9RZdUnw1NWkdACAIsTMYo8B7M5nLEI+XgPB72Vb2Jvp99sBey2UzHDtTBvhqCnVUHlqIHsSpv6emNVy6VqwOpiAQJUReZ3kW2uv1wRuqgh9wpwjMhgEUAxvpBA+ZJ8/1gYmzqd6QijSwg6pHUTeDNvntiHK0adMAEiRa5P7AT6YBdpu03c1kRNOpyoQxAkkC5kzJIv5EXxGgJTZMu8d4kKOTruzA6EcmeukgbTuSMfmPKKXbRYEgwettr2w9duO175he5pkqhk1AbSdRMR5c/PCRSq6CbKfMicHx4yVsQbkXU5r5MKSC3IG0G+0Yiq5JlALAidv4xL3i7ydzbf0knEFSpMnriwDDuVk/DaE1Uj8wxtfZTPLSymZqH/8UsfZZ/XGYdmeEOKi1Ko0qdp32nbeMPeRy5q8O4ii2JAj2GqJ8wIwjmcM1R/HjZcdmZvwrN/72j1iQrM2puhcEavYtONO7fcMqPkwlEwqMGZUF9ABuINwDfGVvXUUjAgt4ipuDyHOQIM35jmMHuz/ANojZZQgBKCPCxJ9Srbr6bYZF+op/MpcHq1aRNSjUjwlSSQSoJ5A+1x1wU0K3iYVyzXJ17k3J264Is2Vzra8tVFKobtRaAG/8uw1SLwb9MHaTkAAyCAARB3wlmZlN1CIL1EPK8KcVCCp1A2Eb87DDbkM0yAhQQRuSATJ5R0wb4vSAUNAmReL8xviOlRUvTlQZcbj+o4JlPzGzGvGbgupf4Twj7sPvFUzUIlQd9R5sfLAfi3aDUUp0SruvxXsJ89t4sLwME+3rTmFU3XR8J2+W2OMvlU0HwryOw5EYHxCrylMmc2QImcWp8QdNWuFk2RTIiZknpHW+PKPZPMVFVlrPcCZJvtPpjScxTBUggEWsRitToqlKEAUSD4RHNemI+dilihA1uzFI9laumBWbUBtO4uRfqdvmcDBl64pVNNRjUQamsNEbxqN55RG+G/iDHvE84n/AJcB2y697GlYNIkiBcxv64J49kflKs5B1AmQoV6uhmf8QDAACJUsJPKfDf1xM2VamDUqVm16rKFhSJ2Qxcef6YMcCQd6bCyKw9dAv6+eGPJ3eDcaTvfmcXyGjODsT3M/fhy5qvTbVVJqFlUOLAAHTpbbwn6Yp/c4ZaoBXRMwd+ZHznbD3SQL3gUABM0hWLaZInT0mTMdcLuaUFWBEgAwP/6ti6knX1K1e44dlzRzCVjNq6eI1JU6ZncflcgHyE4K8H45NVqcMAZCtEzvcsd9ifOcIXBWhKgFh4beqmcMuQqEGxI8XXHFaMJdxrFSnJOkktAZrySosYFhAi4j4fSVTtfwum1KQX7wjc+IwfCJnYiZ+eGHK1TpFz8bc/6zgTxbxZzSbrrAg3HyxdFuQTURe23ZtmdK1KH71ELqu/eABWMdWYEwOZOFGnwEkGSEgkQbGehGN84nl1GdUBQAqyogWIJII6Gb4z/t3TH37M2F6k+8C/ri2NyINgDEFuy9WAQVIPn/AGwS4HkXogh6aNLBgTciPUYa+GUx3ew/F+2JQg6YYb+oKMhG4GxBQrgnxKw84wycJyerh+Yp6tPehpadjBA9v5xS7sSbD5YhiDA2nbCTeMBsGOLnLDYiXwzsrWLTKgf55YZV7KUoFmVwCJW4JjcqRBPM+mDeT5Dlq/bBFUHTC+fny0agVAidleylNDDKj9Dojna38YOpkCAAA0AdWwWVBp2/FggEHQYVPJtky4An/9k="/>
          <p:cNvSpPr>
            <a:spLocks noChangeAspect="1" noChangeArrowheads="1"/>
          </p:cNvSpPr>
          <p:nvPr/>
        </p:nvSpPr>
        <p:spPr bwMode="auto">
          <a:xfrm>
            <a:off x="63500" y="-1155700"/>
            <a:ext cx="1924050" cy="2381250"/>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140294" name="Picture 6" descr="http://t2.gstatic.com/images?q=tbn:ANd9GcQRThtD3ocPtog76cfOBNSxKwS11wZ7kavJYEBGmszYYelCoojiRw"/>
          <p:cNvPicPr>
            <a:picLocks noChangeAspect="1" noChangeArrowheads="1"/>
          </p:cNvPicPr>
          <p:nvPr/>
        </p:nvPicPr>
        <p:blipFill>
          <a:blip r:embed="rId2" cstate="print"/>
          <a:srcRect/>
          <a:stretch>
            <a:fillRect/>
          </a:stretch>
        </p:blipFill>
        <p:spPr bwMode="auto">
          <a:xfrm>
            <a:off x="6516216" y="3284985"/>
            <a:ext cx="2376264" cy="1656183"/>
          </a:xfrm>
          <a:prstGeom prst="rect">
            <a:avLst/>
          </a:prstGeom>
          <a:noFill/>
        </p:spPr>
      </p:pic>
      <p:sp>
        <p:nvSpPr>
          <p:cNvPr id="8" name="7 Rectángulo"/>
          <p:cNvSpPr/>
          <p:nvPr/>
        </p:nvSpPr>
        <p:spPr>
          <a:xfrm>
            <a:off x="6300192" y="5013176"/>
            <a:ext cx="2843808" cy="1754326"/>
          </a:xfrm>
          <a:prstGeom prst="rect">
            <a:avLst/>
          </a:prstGeom>
          <a:solidFill>
            <a:srgbClr val="FFC000"/>
          </a:solidFill>
        </p:spPr>
        <p:txBody>
          <a:bodyPr wrap="square">
            <a:spAutoFit/>
          </a:bodyPr>
          <a:lstStyle/>
          <a:p>
            <a:pPr algn="ctr"/>
            <a:r>
              <a:rPr lang="es-CO" dirty="0" smtClean="0"/>
              <a:t> A partir de este momento, se repite la acción de Caín y Abel. Ambos hermanos, religiosos, el mayor le da muerte al menor, motivo, por obedecer a Dios.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linds(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
                                        <p:tgtEl>
                                          <p:spTgt spid="4"/>
                                        </p:tgtEl>
                                      </p:cBhvr>
                                    </p:animEffect>
                                    <p:anim calcmode="lin" valueType="num">
                                      <p:cBhvr>
                                        <p:cTn id="23" dur="400" fill="hold"/>
                                        <p:tgtEl>
                                          <p:spTgt spid="4"/>
                                        </p:tgtEl>
                                        <p:attrNameLst>
                                          <p:attrName>ppt_x</p:attrName>
                                        </p:attrNameLst>
                                      </p:cBhvr>
                                      <p:tavLst>
                                        <p:tav tm="0">
                                          <p:val>
                                            <p:strVal val="#ppt_x"/>
                                          </p:val>
                                        </p:tav>
                                        <p:tav tm="100000">
                                          <p:val>
                                            <p:strVal val="#ppt_x"/>
                                          </p:val>
                                        </p:tav>
                                      </p:tavLst>
                                    </p:anim>
                                    <p:anim calcmode="lin" valueType="num">
                                      <p:cBhvr>
                                        <p:cTn id="24" dur="400" fill="hold"/>
                                        <p:tgtEl>
                                          <p:spTgt spid="4"/>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1" presetClass="entr" presetSubtype="4" fill="hold" nodeType="clickEffect">
                                  <p:stCondLst>
                                    <p:cond delay="0"/>
                                  </p:stCondLst>
                                  <p:childTnLst>
                                    <p:set>
                                      <p:cBhvr>
                                        <p:cTn id="30" dur="1" fill="hold">
                                          <p:stCondLst>
                                            <p:cond delay="0"/>
                                          </p:stCondLst>
                                        </p:cTn>
                                        <p:tgtEl>
                                          <p:spTgt spid="140294"/>
                                        </p:tgtEl>
                                        <p:attrNameLst>
                                          <p:attrName>style.visibility</p:attrName>
                                        </p:attrNameLst>
                                      </p:cBhvr>
                                      <p:to>
                                        <p:strVal val="visible"/>
                                      </p:to>
                                    </p:set>
                                    <p:animEffect transition="in" filter="wheel(4)">
                                      <p:cBhvr>
                                        <p:cTn id="31" dur="2000"/>
                                        <p:tgtEl>
                                          <p:spTgt spid="140294"/>
                                        </p:tgtEl>
                                      </p:cBhvr>
                                    </p:animEffect>
                                  </p:childTnLst>
                                </p:cTn>
                              </p:par>
                            </p:childTnLst>
                          </p:cTn>
                        </p:par>
                      </p:childTnLst>
                    </p:cTn>
                  </p:par>
                  <p:par>
                    <p:cTn id="32" fill="hold">
                      <p:stCondLst>
                        <p:cond delay="indefinite"/>
                      </p:stCondLst>
                      <p:childTnLst>
                        <p:par>
                          <p:cTn id="33" fill="hold">
                            <p:stCondLst>
                              <p:cond delay="0"/>
                            </p:stCondLst>
                            <p:childTnLst>
                              <p:par>
                                <p:cTn id="34" presetID="43" presetClass="entr" presetSubtype="0"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
                                        <p:tgtEl>
                                          <p:spTgt spid="8"/>
                                        </p:tgtEl>
                                      </p:cBhvr>
                                    </p:animEffect>
                                    <p:anim calcmode="lin" valueType="num">
                                      <p:cBhvr>
                                        <p:cTn id="37" dur="400" fill="hold"/>
                                        <p:tgtEl>
                                          <p:spTgt spid="8"/>
                                        </p:tgtEl>
                                        <p:attrNameLst>
                                          <p:attrName>ppt_x</p:attrName>
                                        </p:attrNameLst>
                                      </p:cBhvr>
                                      <p:tavLst>
                                        <p:tav tm="0">
                                          <p:val>
                                            <p:strVal val="#ppt_x"/>
                                          </p:val>
                                        </p:tav>
                                        <p:tav tm="100000">
                                          <p:val>
                                            <p:strVal val="#ppt_x"/>
                                          </p:val>
                                        </p:tav>
                                      </p:tavLst>
                                    </p:anim>
                                    <p:anim calcmode="lin" valueType="num">
                                      <p:cBhvr>
                                        <p:cTn id="38" dur="400" fill="hold"/>
                                        <p:tgtEl>
                                          <p:spTgt spid="8"/>
                                        </p:tgtEl>
                                        <p:attrNameLst>
                                          <p:attrName>ppt_y</p:attrName>
                                        </p:attrNameLst>
                                      </p:cBhvr>
                                      <p:tavLst>
                                        <p:tav tm="0">
                                          <p:val>
                                            <p:strVal val="#ppt_y+0.31"/>
                                          </p:val>
                                        </p:tav>
                                        <p:tav tm="100000">
                                          <p:val>
                                            <p:strVal val="#ppt_y+0.31"/>
                                          </p:val>
                                        </p:tav>
                                      </p:tavLst>
                                    </p:anim>
                                    <p:anim calcmode="lin" valueType="num">
                                      <p:cBhvr>
                                        <p:cTn id="39" dur="600" decel="50000" fill="hold">
                                          <p:stCondLst>
                                            <p:cond delay="4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0" dur="600" decel="50000" fill="hold">
                                          <p:stCondLst>
                                            <p:cond delay="4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8"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FF00"/>
          </a:solidFill>
        </p:spPr>
        <p:txBody>
          <a:bodyPr>
            <a:normAutofit fontScale="90000"/>
          </a:bodyPr>
          <a:lstStyle/>
          <a:p>
            <a:pPr algn="l"/>
            <a:r>
              <a:rPr lang="es-CO" b="1" dirty="0" smtClean="0">
                <a:solidFill>
                  <a:srgbClr val="FF0000"/>
                </a:solidFill>
                <a:latin typeface="Agency FB" pitchFamily="34" charset="0"/>
              </a:rPr>
              <a:t>¿Qué ocasionará la imposición del domingo como día de reposo?</a:t>
            </a:r>
            <a:endParaRPr lang="es-CO" b="1" dirty="0">
              <a:solidFill>
                <a:srgbClr val="FF0000"/>
              </a:solidFill>
              <a:latin typeface="Agency FB" pitchFamily="34" charset="0"/>
            </a:endParaRPr>
          </a:p>
        </p:txBody>
      </p:sp>
      <p:sp>
        <p:nvSpPr>
          <p:cNvPr id="3" name="2 Marcador de contenido"/>
          <p:cNvSpPr>
            <a:spLocks noGrp="1"/>
          </p:cNvSpPr>
          <p:nvPr>
            <p:ph idx="1"/>
          </p:nvPr>
        </p:nvSpPr>
        <p:spPr>
          <a:xfrm>
            <a:off x="457200" y="1600201"/>
            <a:ext cx="8229600" cy="2044823"/>
          </a:xfrm>
        </p:spPr>
        <p:txBody>
          <a:bodyPr>
            <a:normAutofit fontScale="77500" lnSpcReduction="20000"/>
          </a:bodyPr>
          <a:lstStyle/>
          <a:p>
            <a:pPr>
              <a:buNone/>
            </a:pPr>
            <a:r>
              <a:rPr lang="es-CO" dirty="0" smtClean="0"/>
              <a:t>     Leyes que impongan la observancia del domingo como el día de reposo </a:t>
            </a:r>
            <a:r>
              <a:rPr lang="es-CO" dirty="0" smtClean="0">
                <a:solidFill>
                  <a:srgbClr val="0070C0"/>
                </a:solidFill>
              </a:rPr>
              <a:t>causarán una apostasía nacional respecto a los principios del </a:t>
            </a:r>
            <a:r>
              <a:rPr lang="es-CO" u="sng" dirty="0" smtClean="0">
                <a:solidFill>
                  <a:srgbClr val="0070C0"/>
                </a:solidFill>
              </a:rPr>
              <a:t>REPUBLICANISMO </a:t>
            </a:r>
            <a:r>
              <a:rPr lang="es-CO" dirty="0" smtClean="0">
                <a:solidFill>
                  <a:srgbClr val="0070C0"/>
                </a:solidFill>
              </a:rPr>
              <a:t>sobre los cuales se ha fundado el gobierno</a:t>
            </a:r>
            <a:r>
              <a:rPr lang="es-CO" dirty="0" smtClean="0"/>
              <a:t>. Los gobernantes aceptarán la religión del papado y la ley de Dios será anulada.-</a:t>
            </a:r>
            <a:r>
              <a:rPr lang="es-CO" dirty="0" smtClean="0">
                <a:solidFill>
                  <a:srgbClr val="FF0000"/>
                </a:solidFill>
              </a:rPr>
              <a:t>7MR 192 (1906). </a:t>
            </a:r>
          </a:p>
        </p:txBody>
      </p:sp>
      <p:sp>
        <p:nvSpPr>
          <p:cNvPr id="5" name="4 Rectángulo"/>
          <p:cNvSpPr/>
          <p:nvPr/>
        </p:nvSpPr>
        <p:spPr>
          <a:xfrm>
            <a:off x="323528" y="3356992"/>
            <a:ext cx="5040560" cy="3539430"/>
          </a:xfrm>
          <a:prstGeom prst="rect">
            <a:avLst/>
          </a:prstGeom>
          <a:solidFill>
            <a:schemeClr val="accent2">
              <a:lumMod val="20000"/>
              <a:lumOff val="80000"/>
            </a:schemeClr>
          </a:solidFill>
        </p:spPr>
        <p:txBody>
          <a:bodyPr wrap="square">
            <a:spAutoFit/>
          </a:bodyPr>
          <a:lstStyle/>
          <a:p>
            <a:pPr algn="ctr"/>
            <a:r>
              <a:rPr lang="es-CO" sz="2800" dirty="0" smtClean="0"/>
              <a:t>Ha quedado probado que un período de gran oscuridad intelectual favoreció el éxito del papado. Todavía se demostrará que una época de gran luz intelectual es igualmente favorable a su éxito.-</a:t>
            </a:r>
            <a:r>
              <a:rPr lang="es-CO" sz="2800" dirty="0" smtClean="0">
                <a:solidFill>
                  <a:srgbClr val="FF0000"/>
                </a:solidFill>
              </a:rPr>
              <a:t> 4SP 390 (1884). </a:t>
            </a:r>
          </a:p>
        </p:txBody>
      </p:sp>
      <p:pic>
        <p:nvPicPr>
          <p:cNvPr id="68610" name="Picture 2" descr="http://t2.gstatic.com/images?q=tbn:ANd9GcTL-AiHUznMS8mn5FObRHv7bxfJJYc02LmmQMkllINsKaGeXaT6zA"/>
          <p:cNvPicPr>
            <a:picLocks noChangeAspect="1" noChangeArrowheads="1"/>
          </p:cNvPicPr>
          <p:nvPr/>
        </p:nvPicPr>
        <p:blipFill>
          <a:blip r:embed="rId2" cstate="print"/>
          <a:srcRect/>
          <a:stretch>
            <a:fillRect/>
          </a:stretch>
        </p:blipFill>
        <p:spPr bwMode="auto">
          <a:xfrm>
            <a:off x="5508104" y="3356992"/>
            <a:ext cx="3096344" cy="2247132"/>
          </a:xfrm>
          <a:prstGeom prst="rect">
            <a:avLst/>
          </a:prstGeom>
          <a:noFill/>
        </p:spPr>
      </p:pic>
      <p:sp>
        <p:nvSpPr>
          <p:cNvPr id="7" name="6 Rectángulo"/>
          <p:cNvSpPr/>
          <p:nvPr/>
        </p:nvSpPr>
        <p:spPr>
          <a:xfrm>
            <a:off x="5436096" y="5661249"/>
            <a:ext cx="3456384" cy="1200329"/>
          </a:xfrm>
          <a:prstGeom prst="rect">
            <a:avLst/>
          </a:prstGeom>
          <a:solidFill>
            <a:schemeClr val="accent1">
              <a:lumMod val="20000"/>
              <a:lumOff val="80000"/>
            </a:schemeClr>
          </a:solidFill>
        </p:spPr>
        <p:txBody>
          <a:bodyPr wrap="square">
            <a:spAutoFit/>
          </a:bodyPr>
          <a:lstStyle/>
          <a:p>
            <a:pPr algn="ctr"/>
            <a:r>
              <a:rPr lang="es-CO" dirty="0" smtClean="0"/>
              <a:t> </a:t>
            </a:r>
            <a:r>
              <a:rPr lang="es-CO" b="1" dirty="0" smtClean="0"/>
              <a:t>La imposición del domingo, hará que muchos que estaban en la oscuridad, entiendan la Palabra de Dios. </a:t>
            </a:r>
            <a:endParaRPr lang="es-CO"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3" presetClass="entr" presetSubtype="0" fill="hold" nodeType="clickEffect">
                                  <p:stCondLst>
                                    <p:cond delay="0"/>
                                  </p:stCondLst>
                                  <p:childTnLst>
                                    <p:set>
                                      <p:cBhvr>
                                        <p:cTn id="18" dur="1" fill="hold">
                                          <p:stCondLst>
                                            <p:cond delay="0"/>
                                          </p:stCondLst>
                                        </p:cTn>
                                        <p:tgtEl>
                                          <p:spTgt spid="68610"/>
                                        </p:tgtEl>
                                        <p:attrNameLst>
                                          <p:attrName>style.visibility</p:attrName>
                                        </p:attrNameLst>
                                      </p:cBhvr>
                                      <p:to>
                                        <p:strVal val="visible"/>
                                      </p:to>
                                    </p:set>
                                    <p:animEffect transition="in" filter="fade">
                                      <p:cBhvr>
                                        <p:cTn id="19" dur="100"/>
                                        <p:tgtEl>
                                          <p:spTgt spid="68610"/>
                                        </p:tgtEl>
                                      </p:cBhvr>
                                    </p:animEffect>
                                    <p:anim calcmode="lin" valueType="num">
                                      <p:cBhvr>
                                        <p:cTn id="20" dur="400" fill="hold"/>
                                        <p:tgtEl>
                                          <p:spTgt spid="68610"/>
                                        </p:tgtEl>
                                        <p:attrNameLst>
                                          <p:attrName>ppt_x</p:attrName>
                                        </p:attrNameLst>
                                      </p:cBhvr>
                                      <p:tavLst>
                                        <p:tav tm="0">
                                          <p:val>
                                            <p:strVal val="#ppt_x"/>
                                          </p:val>
                                        </p:tav>
                                        <p:tav tm="100000">
                                          <p:val>
                                            <p:strVal val="#ppt_x"/>
                                          </p:val>
                                        </p:tav>
                                      </p:tavLst>
                                    </p:anim>
                                    <p:anim calcmode="lin" valueType="num">
                                      <p:cBhvr>
                                        <p:cTn id="21" dur="400" fill="hold"/>
                                        <p:tgtEl>
                                          <p:spTgt spid="68610"/>
                                        </p:tgtEl>
                                        <p:attrNameLst>
                                          <p:attrName>ppt_y</p:attrName>
                                        </p:attrNameLst>
                                      </p:cBhvr>
                                      <p:tavLst>
                                        <p:tav tm="0">
                                          <p:val>
                                            <p:strVal val="#ppt_y+0.31"/>
                                          </p:val>
                                        </p:tav>
                                        <p:tav tm="100000">
                                          <p:val>
                                            <p:strVal val="#ppt_y+0.31"/>
                                          </p:val>
                                        </p:tav>
                                      </p:tavLst>
                                    </p:anim>
                                    <p:anim calcmode="lin" valueType="num">
                                      <p:cBhvr>
                                        <p:cTn id="22" dur="600" decel="50000" fill="hold">
                                          <p:stCondLst>
                                            <p:cond delay="400"/>
                                          </p:stCondLst>
                                        </p:cTn>
                                        <p:tgtEl>
                                          <p:spTgt spid="6861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3" dur="600" decel="50000" fill="hold">
                                          <p:stCondLst>
                                            <p:cond delay="400"/>
                                          </p:stCondLst>
                                        </p:cTn>
                                        <p:tgtEl>
                                          <p:spTgt spid="6861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3"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
                                        <p:tgtEl>
                                          <p:spTgt spid="5"/>
                                        </p:tgtEl>
                                      </p:cBhvr>
                                    </p:animEffect>
                                    <p:anim calcmode="lin" valueType="num">
                                      <p:cBhvr>
                                        <p:cTn id="29" dur="400" fill="hold"/>
                                        <p:tgtEl>
                                          <p:spTgt spid="5"/>
                                        </p:tgtEl>
                                        <p:attrNameLst>
                                          <p:attrName>ppt_x</p:attrName>
                                        </p:attrNameLst>
                                      </p:cBhvr>
                                      <p:tavLst>
                                        <p:tav tm="0">
                                          <p:val>
                                            <p:strVal val="#ppt_x"/>
                                          </p:val>
                                        </p:tav>
                                        <p:tav tm="100000">
                                          <p:val>
                                            <p:strVal val="#ppt_x"/>
                                          </p:val>
                                        </p:tav>
                                      </p:tavLst>
                                    </p:anim>
                                    <p:anim calcmode="lin" valueType="num">
                                      <p:cBhvr>
                                        <p:cTn id="30" dur="400" fill="hold"/>
                                        <p:tgtEl>
                                          <p:spTgt spid="5"/>
                                        </p:tgtEl>
                                        <p:attrNameLst>
                                          <p:attrName>ppt_y</p:attrName>
                                        </p:attrNameLst>
                                      </p:cBhvr>
                                      <p:tavLst>
                                        <p:tav tm="0">
                                          <p:val>
                                            <p:strVal val="#ppt_y+0.31"/>
                                          </p:val>
                                        </p:tav>
                                        <p:tav tm="100000">
                                          <p:val>
                                            <p:strVal val="#ppt_y+0.31"/>
                                          </p:val>
                                        </p:tav>
                                      </p:tavLst>
                                    </p:anim>
                                    <p:anim calcmode="lin" valueType="num">
                                      <p:cBhvr>
                                        <p:cTn id="31"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2"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3"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
                                        <p:tgtEl>
                                          <p:spTgt spid="7"/>
                                        </p:tgtEl>
                                      </p:cBhvr>
                                    </p:animEffect>
                                    <p:anim calcmode="lin" valueType="num">
                                      <p:cBhvr>
                                        <p:cTn id="38" dur="400" fill="hold"/>
                                        <p:tgtEl>
                                          <p:spTgt spid="7"/>
                                        </p:tgtEl>
                                        <p:attrNameLst>
                                          <p:attrName>ppt_x</p:attrName>
                                        </p:attrNameLst>
                                      </p:cBhvr>
                                      <p:tavLst>
                                        <p:tav tm="0">
                                          <p:val>
                                            <p:strVal val="#ppt_x"/>
                                          </p:val>
                                        </p:tav>
                                        <p:tav tm="100000">
                                          <p:val>
                                            <p:strVal val="#ppt_x"/>
                                          </p:val>
                                        </p:tav>
                                      </p:tavLst>
                                    </p:anim>
                                    <p:anim calcmode="lin" valueType="num">
                                      <p:cBhvr>
                                        <p:cTn id="39" dur="400" fill="hold"/>
                                        <p:tgtEl>
                                          <p:spTgt spid="7"/>
                                        </p:tgtEl>
                                        <p:attrNameLst>
                                          <p:attrName>ppt_y</p:attrName>
                                        </p:attrNameLst>
                                      </p:cBhvr>
                                      <p:tavLst>
                                        <p:tav tm="0">
                                          <p:val>
                                            <p:strVal val="#ppt_y+0.31"/>
                                          </p:val>
                                        </p:tav>
                                        <p:tav tm="100000">
                                          <p:val>
                                            <p:strVal val="#ppt_y+0.31"/>
                                          </p:val>
                                        </p:tav>
                                      </p:tavLst>
                                    </p:anim>
                                    <p:anim calcmode="lin" valueType="num">
                                      <p:cBhvr>
                                        <p:cTn id="40"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1"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p:bldP spid="5" grpId="0" animBg="1"/>
      <p:bldP spid="7"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5148064" cy="6453336"/>
          </a:xfrm>
          <a:solidFill>
            <a:schemeClr val="accent2">
              <a:lumMod val="20000"/>
              <a:lumOff val="80000"/>
            </a:schemeClr>
          </a:solidFill>
        </p:spPr>
        <p:txBody>
          <a:bodyPr>
            <a:normAutofit fontScale="85000" lnSpcReduction="10000"/>
          </a:bodyPr>
          <a:lstStyle/>
          <a:p>
            <a:pPr algn="ctr">
              <a:buNone/>
            </a:pPr>
            <a:r>
              <a:rPr lang="es-CO" dirty="0" smtClean="0"/>
              <a:t>    En los movimientos que se realizan </a:t>
            </a:r>
            <a:r>
              <a:rPr lang="es-CO" u="sng" dirty="0" smtClean="0"/>
              <a:t>actualmente</a:t>
            </a:r>
            <a:r>
              <a:rPr lang="es-CO" dirty="0" smtClean="0"/>
              <a:t> en los Estados Unidos de Norteamérica para asegurar el apoyo del Estado a las instituciones y prácticas de la iglesia, </a:t>
            </a:r>
            <a:r>
              <a:rPr lang="es-CO" dirty="0" smtClean="0">
                <a:solidFill>
                  <a:srgbClr val="0070C0"/>
                </a:solidFill>
              </a:rPr>
              <a:t>los protestantes están siguiendo las huellas de los papistas (para perseguir la iglesia de Dios).</a:t>
            </a:r>
          </a:p>
          <a:p>
            <a:pPr algn="ctr">
              <a:buNone/>
            </a:pPr>
            <a:endParaRPr lang="es-CO" dirty="0" smtClean="0"/>
          </a:p>
          <a:p>
            <a:pPr algn="ctr">
              <a:buNone/>
            </a:pPr>
            <a:r>
              <a:rPr lang="es-CO" dirty="0" smtClean="0"/>
              <a:t>Más aún, están abriendo la puerta para que el papado recobre en la América protestante la supremacía que perdió en el Viejo Mundo.-</a:t>
            </a:r>
            <a:r>
              <a:rPr lang="es-CO" dirty="0" smtClean="0">
                <a:solidFill>
                  <a:srgbClr val="FF0000"/>
                </a:solidFill>
              </a:rPr>
              <a:t>CS 630 (1911). </a:t>
            </a:r>
          </a:p>
          <a:p>
            <a:endParaRPr lang="es-CO" dirty="0" smtClean="0"/>
          </a:p>
          <a:p>
            <a:endParaRPr lang="es-CO" dirty="0"/>
          </a:p>
        </p:txBody>
      </p:sp>
      <p:pic>
        <p:nvPicPr>
          <p:cNvPr id="83970" name="Picture 2" descr="http://t2.gstatic.com/images?q=tbn:ANd9GcQwv9lfM9iOZG2mS_qOLM10pfecYLoZnl-YFymk396NuCKnHhsV"/>
          <p:cNvPicPr>
            <a:picLocks noChangeAspect="1" noChangeArrowheads="1"/>
          </p:cNvPicPr>
          <p:nvPr/>
        </p:nvPicPr>
        <p:blipFill>
          <a:blip r:embed="rId2" cstate="print"/>
          <a:srcRect/>
          <a:stretch>
            <a:fillRect/>
          </a:stretch>
        </p:blipFill>
        <p:spPr bwMode="auto">
          <a:xfrm>
            <a:off x="5148064" y="404664"/>
            <a:ext cx="3672408" cy="3096344"/>
          </a:xfrm>
          <a:prstGeom prst="rect">
            <a:avLst/>
          </a:prstGeom>
          <a:noFill/>
        </p:spPr>
      </p:pic>
      <p:pic>
        <p:nvPicPr>
          <p:cNvPr id="83972" name="Picture 4" descr="http://t0.gstatic.com/images?q=tbn:ANd9GcQoxTFcSDG0ULNVjlM9rr3EFUHdBYFCkGL_-mHO6orGoc_e7jSuug"/>
          <p:cNvPicPr>
            <a:picLocks noChangeAspect="1" noChangeArrowheads="1"/>
          </p:cNvPicPr>
          <p:nvPr/>
        </p:nvPicPr>
        <p:blipFill>
          <a:blip r:embed="rId3" cstate="print"/>
          <a:srcRect/>
          <a:stretch>
            <a:fillRect/>
          </a:stretch>
        </p:blipFill>
        <p:spPr bwMode="auto">
          <a:xfrm>
            <a:off x="5148064" y="3717032"/>
            <a:ext cx="3672408" cy="282091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83970"/>
                                        </p:tgtEl>
                                        <p:attrNameLst>
                                          <p:attrName>style.visibility</p:attrName>
                                        </p:attrNameLst>
                                      </p:cBhvr>
                                      <p:to>
                                        <p:strVal val="visible"/>
                                      </p:to>
                                    </p:set>
                                    <p:animEffect transition="in" filter="fade">
                                      <p:cBhvr>
                                        <p:cTn id="7" dur="100"/>
                                        <p:tgtEl>
                                          <p:spTgt spid="83970"/>
                                        </p:tgtEl>
                                      </p:cBhvr>
                                    </p:animEffect>
                                    <p:anim calcmode="lin" valueType="num">
                                      <p:cBhvr>
                                        <p:cTn id="8" dur="400" fill="hold"/>
                                        <p:tgtEl>
                                          <p:spTgt spid="83970"/>
                                        </p:tgtEl>
                                        <p:attrNameLst>
                                          <p:attrName>ppt_x</p:attrName>
                                        </p:attrNameLst>
                                      </p:cBhvr>
                                      <p:tavLst>
                                        <p:tav tm="0">
                                          <p:val>
                                            <p:strVal val="#ppt_x"/>
                                          </p:val>
                                        </p:tav>
                                        <p:tav tm="100000">
                                          <p:val>
                                            <p:strVal val="#ppt_x"/>
                                          </p:val>
                                        </p:tav>
                                      </p:tavLst>
                                    </p:anim>
                                    <p:anim calcmode="lin" valueType="num">
                                      <p:cBhvr>
                                        <p:cTn id="9" dur="400" fill="hold"/>
                                        <p:tgtEl>
                                          <p:spTgt spid="83970"/>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8397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8397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bg/>
                                          </p:spTgt>
                                        </p:tgtEl>
                                        <p:attrNameLst>
                                          <p:attrName>style.visibility</p:attrName>
                                        </p:attrNameLst>
                                      </p:cBhvr>
                                      <p:to>
                                        <p:strVal val="visible"/>
                                      </p:to>
                                    </p:set>
                                    <p:animEffect transition="in" filter="fade">
                                      <p:cBhvr>
                                        <p:cTn id="16" dur="100"/>
                                        <p:tgtEl>
                                          <p:spTgt spid="3">
                                            <p:bg/>
                                          </p:spTgt>
                                        </p:tgtEl>
                                      </p:cBhvr>
                                    </p:animEffect>
                                    <p:anim calcmode="lin" valueType="num">
                                      <p:cBhvr>
                                        <p:cTn id="17" dur="400" fill="hold"/>
                                        <p:tgtEl>
                                          <p:spTgt spid="3">
                                            <p:bg/>
                                          </p:spTgt>
                                        </p:tgtEl>
                                        <p:attrNameLst>
                                          <p:attrName>ppt_x</p:attrName>
                                        </p:attrNameLst>
                                      </p:cBhvr>
                                      <p:tavLst>
                                        <p:tav tm="0">
                                          <p:val>
                                            <p:strVal val="#ppt_x"/>
                                          </p:val>
                                        </p:tav>
                                        <p:tav tm="100000">
                                          <p:val>
                                            <p:strVal val="#ppt_x"/>
                                          </p:val>
                                        </p:tav>
                                      </p:tavLst>
                                    </p:anim>
                                    <p:anim calcmode="lin" valueType="num">
                                      <p:cBhvr>
                                        <p:cTn id="18" dur="400" fill="hold"/>
                                        <p:tgtEl>
                                          <p:spTgt spid="3">
                                            <p:bg/>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100"/>
                                        <p:tgtEl>
                                          <p:spTgt spid="3">
                                            <p:txEl>
                                              <p:pRg st="0" end="0"/>
                                            </p:txEl>
                                          </p:spTgt>
                                        </p:tgtEl>
                                      </p:cBhvr>
                                    </p:animEffect>
                                    <p:anim calcmode="lin" valueType="num">
                                      <p:cBhvr>
                                        <p:cTn id="26"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1" presetClass="entr" presetSubtype="4" fill="hold" nodeType="clickEffect">
                                  <p:stCondLst>
                                    <p:cond delay="0"/>
                                  </p:stCondLst>
                                  <p:childTnLst>
                                    <p:set>
                                      <p:cBhvr>
                                        <p:cTn id="33" dur="1" fill="hold">
                                          <p:stCondLst>
                                            <p:cond delay="0"/>
                                          </p:stCondLst>
                                        </p:cTn>
                                        <p:tgtEl>
                                          <p:spTgt spid="83972"/>
                                        </p:tgtEl>
                                        <p:attrNameLst>
                                          <p:attrName>style.visibility</p:attrName>
                                        </p:attrNameLst>
                                      </p:cBhvr>
                                      <p:to>
                                        <p:strVal val="visible"/>
                                      </p:to>
                                    </p:set>
                                    <p:animEffect transition="in" filter="wheel(4)">
                                      <p:cBhvr>
                                        <p:cTn id="34" dur="2000"/>
                                        <p:tgtEl>
                                          <p:spTgt spid="83972"/>
                                        </p:tgtEl>
                                      </p:cBhvr>
                                    </p:animEffect>
                                  </p:childTnLst>
                                </p:cTn>
                              </p:par>
                            </p:childTnLst>
                          </p:cTn>
                        </p:par>
                      </p:childTnLst>
                    </p:cTn>
                  </p:par>
                  <p:par>
                    <p:cTn id="35" fill="hold">
                      <p:stCondLst>
                        <p:cond delay="indefinite"/>
                      </p:stCondLst>
                      <p:childTnLst>
                        <p:par>
                          <p:cTn id="36" fill="hold">
                            <p:stCondLst>
                              <p:cond delay="0"/>
                            </p:stCondLst>
                            <p:childTnLst>
                              <p:par>
                                <p:cTn id="37" presetID="21" presetClass="entr" presetSubtype="4" fill="hold"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wheel(4)">
                                      <p:cBhvr>
                                        <p:cTn id="39"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normAutofit fontScale="90000"/>
          </a:bodyPr>
          <a:lstStyle/>
          <a:p>
            <a:r>
              <a:rPr lang="es-CO" b="1" dirty="0" smtClean="0">
                <a:solidFill>
                  <a:srgbClr val="FF0000"/>
                </a:solidFill>
                <a:latin typeface="Agency FB" pitchFamily="34" charset="0"/>
              </a:rPr>
              <a:t>¿Qué significará para los Estados Unidos la imposición de leyes dominicales?</a:t>
            </a:r>
            <a:endParaRPr lang="es-CO" b="1" dirty="0">
              <a:solidFill>
                <a:srgbClr val="FF0000"/>
              </a:solidFill>
              <a:latin typeface="Agency FB" pitchFamily="34" charset="0"/>
            </a:endParaRPr>
          </a:p>
        </p:txBody>
      </p:sp>
      <p:sp>
        <p:nvSpPr>
          <p:cNvPr id="3" name="2 Marcador de contenido"/>
          <p:cNvSpPr>
            <a:spLocks noGrp="1"/>
          </p:cNvSpPr>
          <p:nvPr>
            <p:ph idx="1"/>
          </p:nvPr>
        </p:nvSpPr>
        <p:spPr>
          <a:xfrm>
            <a:off x="457200" y="1916831"/>
            <a:ext cx="8229600" cy="792089"/>
          </a:xfrm>
        </p:spPr>
        <p:txBody>
          <a:bodyPr>
            <a:normAutofit/>
          </a:bodyPr>
          <a:lstStyle/>
          <a:p>
            <a:pPr>
              <a:buNone/>
            </a:pPr>
            <a:r>
              <a:rPr lang="es-CO" sz="2800" u="sng" dirty="0" smtClean="0">
                <a:solidFill>
                  <a:srgbClr val="002060"/>
                </a:solidFill>
              </a:rPr>
              <a:t>Una ley dominical nacional significa apostasía nacional </a:t>
            </a:r>
            <a:endParaRPr lang="es-CO" sz="2800" dirty="0" smtClean="0"/>
          </a:p>
          <a:p>
            <a:endParaRPr lang="es-CO" dirty="0"/>
          </a:p>
        </p:txBody>
      </p:sp>
      <p:sp>
        <p:nvSpPr>
          <p:cNvPr id="4" name="3 Rectángulo"/>
          <p:cNvSpPr/>
          <p:nvPr/>
        </p:nvSpPr>
        <p:spPr>
          <a:xfrm>
            <a:off x="251520" y="2780928"/>
            <a:ext cx="4896544" cy="3539430"/>
          </a:xfrm>
          <a:prstGeom prst="rect">
            <a:avLst/>
          </a:prstGeom>
          <a:solidFill>
            <a:schemeClr val="accent2">
              <a:lumMod val="20000"/>
              <a:lumOff val="80000"/>
            </a:schemeClr>
          </a:solidFill>
        </p:spPr>
        <p:txBody>
          <a:bodyPr wrap="square">
            <a:spAutoFit/>
          </a:bodyPr>
          <a:lstStyle/>
          <a:p>
            <a:pPr algn="ctr">
              <a:buNone/>
            </a:pPr>
            <a:r>
              <a:rPr lang="es-CO" sz="2800" dirty="0" smtClean="0"/>
              <a:t>Para obtener popularidad y apoyo, los legisladores cederán a la demanda de una ley dominical... Por el decreto que imponga la institución del papado en violación a la ley de Dios, nuestra nación se separará completamente de la justicia... </a:t>
            </a:r>
          </a:p>
        </p:txBody>
      </p:sp>
      <p:pic>
        <p:nvPicPr>
          <p:cNvPr id="5" name="Picture 2" descr="http://t1.gstatic.com/images?q=tbn:ANd9GcSm8fAVBp-qN0pxsmPRS-Vw11jbDSJxgvi-RDLF1waF9Ue5LeJHMQ"/>
          <p:cNvPicPr>
            <a:picLocks noChangeAspect="1" noChangeArrowheads="1"/>
          </p:cNvPicPr>
          <p:nvPr/>
        </p:nvPicPr>
        <p:blipFill>
          <a:blip r:embed="rId2" cstate="print"/>
          <a:srcRect/>
          <a:stretch>
            <a:fillRect/>
          </a:stretch>
        </p:blipFill>
        <p:spPr bwMode="auto">
          <a:xfrm>
            <a:off x="7164288" y="2636912"/>
            <a:ext cx="1728192" cy="1944216"/>
          </a:xfrm>
          <a:prstGeom prst="rect">
            <a:avLst/>
          </a:prstGeom>
          <a:noFill/>
        </p:spPr>
      </p:pic>
      <p:pic>
        <p:nvPicPr>
          <p:cNvPr id="1026" name="Picture 2" descr="http://t1.gstatic.com/images?q=tbn:ANd9GcRY0cBLw3c_nvQli8TWyn3Gvjs3U2WgbQVNOLlwLbwLYNC1CeTwtg"/>
          <p:cNvPicPr>
            <a:picLocks noChangeAspect="1" noChangeArrowheads="1"/>
          </p:cNvPicPr>
          <p:nvPr/>
        </p:nvPicPr>
        <p:blipFill>
          <a:blip r:embed="rId3" cstate="print"/>
          <a:srcRect/>
          <a:stretch>
            <a:fillRect/>
          </a:stretch>
        </p:blipFill>
        <p:spPr bwMode="auto">
          <a:xfrm>
            <a:off x="5148064" y="2708920"/>
            <a:ext cx="1914153" cy="1944216"/>
          </a:xfrm>
          <a:prstGeom prst="rect">
            <a:avLst/>
          </a:prstGeom>
          <a:noFill/>
        </p:spPr>
      </p:pic>
      <p:pic>
        <p:nvPicPr>
          <p:cNvPr id="1028" name="Picture 4" descr="http://t2.gstatic.com/images?q=tbn:ANd9GcRxjqDUWLa-fzrbiAhe1poCJfmUyTsFIWNQQ1dlGwiIxeZIAWBUWA"/>
          <p:cNvPicPr>
            <a:picLocks noChangeAspect="1" noChangeArrowheads="1"/>
          </p:cNvPicPr>
          <p:nvPr/>
        </p:nvPicPr>
        <p:blipFill>
          <a:blip r:embed="rId4" cstate="print"/>
          <a:srcRect/>
          <a:stretch>
            <a:fillRect/>
          </a:stretch>
        </p:blipFill>
        <p:spPr bwMode="auto">
          <a:xfrm>
            <a:off x="7164288" y="4797152"/>
            <a:ext cx="1979712" cy="1872208"/>
          </a:xfrm>
          <a:prstGeom prst="rect">
            <a:avLst/>
          </a:prstGeom>
          <a:noFill/>
        </p:spPr>
      </p:pic>
      <p:sp>
        <p:nvSpPr>
          <p:cNvPr id="1030" name="AutoShape 6" descr="data:image/jpg;base64,/9j/4AAQSkZJRgABAQAAAQABAAD/2wCEAAkGBhQSERQUExQVFRUWGBYWGRgWGRoYGBwXHxoVGBQaFx4XGykeGB4kJRcXHy8gIygsLTgsGB8yNTIqNSYrLSkBCQoKDQsNGQ4OGTUkHiQ1LDU1LDU1NCw1NTY0NjQ1NDQ0LDA0NDQ0LjQvNSw0LywsLDQpLDQ0LDQ0LCw0LCwsNP/AABEIAE4ATgMBIgACEQEDEQH/xAAbAAADAQADAQAAAAAAAAAAAAADBQYEAAECB//EADUQAAIBAgMECAQGAwEAAAAAAAECAwARBBIhBRMxQQYUUWFxgbHwIiORoRUyQlLB0QeC4TP/xAAaAQADAQEBAQAAAAAAAAAAAAACAwUEBgEA/8QAJREAAgICAQMEAwEAAAAAAAAAAQIAAxEhBBITMUFRUpEiobEU/9oADAMBAAIRAxEAPwDUq2rzJOq8SB61K4/pYzXEfwjXvP15eVLsLtMlrE8effXGJwXIy2p1r3Ksf7Y2wxRhHdT286+fTYlmPxHjfx8aqZHvUxtfD5XNuB1H8irPBrSv8QJJ5djsMxdMbH0o0b314Hj58/ffQZq8ITVjGRJWcGUexceAcvb79+NNZcSBx+nP/lI9mbJ0WQnQ3tbu7adQQLwIvcEa+vjUi8IHyJVp6ioBieWJcxP2H8miwyBeCi1BliIYjsriRkjv/imnY8wwu9we+999ekksazsLG1EgUswF+JtrwphUYgZj2KfMoPb686W7bClQL/FyHrWrD4Vl0J8hQdt4b5akfpP241mqwtowZ7YCUMmsv1ogW1FMYuDyI+h4GixpcWPLT34HXzqqWksJuONj4gZQPt3j+6Z1N4KY3HIjS3p486pF1APaL1J5CdLZ95VpbqWLtqx2IYUAcNLDs8OynJgDKVPMadx5UiaQjQ8vZrys9Qx7R+MbhcVhLObjWvUWDsLjvv5U02zhrMGFDjh14aEXHv3xoe8SoM0CpR6TdgIg66jUUSbZ4ZCtu0VzY6gSWvx4U2aOp1lpR9RvbBE+bTYJlZ4yLkajw5/b0rqOQZlJ7LN4cPT0qi6VxhXjkFr8CPD396mJNWOUWF9PCr9NneQMZCtr7TlROO9nJBvroeHhVHgdrqVswPaLa68/KpooL61tw81q+vQOsKhijRtJtVj+UZR2nU/ThSrFrrckm9EeWh570itenYj2bPmXWIwyyLpwYXX+PpqPKp6WQICf23P0pkuNkjiCbskgmxOgt2Hzv9aQzYaRjdlJ1BIvYEXGlYqKGBIbxKbsQMqMy0bZeHjE0QRxPBgI8U84kkzdYbdtuyhOQhhKotbt8tO0Oi2NG7XNErNII3ukirGTGZWYOwyyqqqbsgGulKNs9K3m35iwiwviGiaZ968pZYyGjjUFVEa3AvbiBbvrubpKz4oSpg2zSnECRRK8kshnQqyxsEvGqi5VQptrVZ6+PYQWG5FH+usZ3iLx0aGImyJioHTq74ozNnCoi/mEiG7IwJGmumvdXc3+N5RhzOJgVyrItoZbNC0giRw1suc3ziLjlt20J9qsRidxhkiTEQwwKEY3SJGVmucvzWkC2ZjbjzrZJ0jcrhycGGlh6qC7SMVKQEFQiZfll7DObt4a0xe2uhAavkNvpMNj/wDG0bYqSPD4hUTe9ViEqyM0mISJWxAv+hQb/FqLm3Kp5uihTApi3mRd4HKRlW+IJJumUSfl3l/iEfHLc3FP16XygFuqHeiTGSQvvSRH1m29zLl+ay65TcceFLsTthzgOqJhAmbc7xw91Zor2kWOwCSPcZ2ub5RRkpBFV/xP1Jy9xrQwa0DZ0n7D9v7rh2fJ+w/b+6zjE0FLPifqUO0dpEAeVLPxBqzY3GFjWbeGk4JnTBlTWJadDNmJjTiY5coKxRyCQk3jRZk37D/RiD5UboliTJjcTiMPFlWCHFTxRICbErusOqhbkn4he3Msak9n7beGOdEVQZ0EbPrnEdwzouuUBiq3Nr6Vnwm0ZIiWikkjJFiY3eMkcbEowuKerABZIs472taRrOh+s/yXvRDZMSwB8Rh3lczmHdNCzssUUIkkADughYh1O8bWy6DWvUmxMMcPgnVFVscMNh4tSWVjKesz8fz5THHfkWvUH+Mz5ZFE81pf/Qbx7Ppb5l2+PQAa8tOFF2ntx5hCLLGsCCONUzAKASxa5JOYsSxN/SjDqB4mZuHe1mSfPt4E+iYrZ2FMyZcIwiVsTd9yVj3YKwwtLHvi+KCSMuZrC4J0teo3b0jRYqePIkeSQpkjJMYKhVbJm1CswZwvLNblSs7exBkEvWJ96FyCTeyZ8v7c2a9u7hzrI0xJJJJJJJJuSSdSSTqT3mgscMMCauHxmos67DnUY/iDUKfGMedYt4a6LUjpMrGxfQT/2Q=="/>
          <p:cNvSpPr>
            <a:spLocks noChangeAspect="1" noChangeArrowheads="1"/>
          </p:cNvSpPr>
          <p:nvPr/>
        </p:nvSpPr>
        <p:spPr bwMode="auto">
          <a:xfrm>
            <a:off x="63500" y="-363538"/>
            <a:ext cx="742950" cy="742951"/>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032" name="AutoShape 8" descr="data:image/jpg;base64,/9j/4AAQSkZJRgABAQAAAQABAAD/2wCEAAkGBhQSERQUExQVFRUWGBYWGRgWGRoYGBwXHxoVGBQaFx4XGykeGB4kJRcXHy8gIygsLTgsGB8yNTIqNSYrLSkBCQoKDQsNGQ4OGTUkHiQ1LDU1LDU1NCw1NTY0NjQ1NDQ0LDA0NDQ0LjQvNSw0LywsLDQpLDQ0LDQ0LCw0LCwsNP/AABEIAE4ATgMBIgACEQEDEQH/xAAbAAADAQADAQAAAAAAAAAAAAADBQYEAAECB//EADUQAAIBAgMECAQGAwEAAAAAAAECAwARBBIhBRMxQQYUUWFxgbHwIiORoRUyQlLB0QeC4TP/xAAaAQADAQEBAQAAAAAAAAAAAAACAwUEBgEA/8QAJREAAgICAQMEAwEAAAAAAAAAAQIAAxEhBBITMUFRUpEiobEU/9oADAMBAAIRAxEAPwDUq2rzJOq8SB61K4/pYzXEfwjXvP15eVLsLtMlrE8effXGJwXIy2p1r3Ksf7Y2wxRhHdT286+fTYlmPxHjfx8aqZHvUxtfD5XNuB1H8irPBrSv8QJJ5djsMxdMbH0o0b314Hj58/ffQZq8ITVjGRJWcGUexceAcvb79+NNZcSBx+nP/lI9mbJ0WQnQ3tbu7adQQLwIvcEa+vjUi8IHyJVp6ioBieWJcxP2H8miwyBeCi1BliIYjsriRkjv/imnY8wwu9we+999ekksazsLG1EgUswF+JtrwphUYgZj2KfMoPb686W7bClQL/FyHrWrD4Vl0J8hQdt4b5akfpP241mqwtowZ7YCUMmsv1ogW1FMYuDyI+h4GixpcWPLT34HXzqqWksJuONj4gZQPt3j+6Z1N4KY3HIjS3p486pF1APaL1J5CdLZ95VpbqWLtqx2IYUAcNLDs8OynJgDKVPMadx5UiaQjQ8vZrys9Qx7R+MbhcVhLObjWvUWDsLjvv5U02zhrMGFDjh14aEXHv3xoe8SoM0CpR6TdgIg66jUUSbZ4ZCtu0VzY6gSWvx4U2aOp1lpR9RvbBE+bTYJlZ4yLkajw5/b0rqOQZlJ7LN4cPT0qi6VxhXjkFr8CPD396mJNWOUWF9PCr9NneQMZCtr7TlROO9nJBvroeHhVHgdrqVswPaLa68/KpooL61tw81q+vQOsKhijRtJtVj+UZR2nU/ThSrFrrckm9EeWh570itenYj2bPmXWIwyyLpwYXX+PpqPKp6WQICf23P0pkuNkjiCbskgmxOgt2Hzv9aQzYaRjdlJ1BIvYEXGlYqKGBIbxKbsQMqMy0bZeHjE0QRxPBgI8U84kkzdYbdtuyhOQhhKotbt8tO0Oi2NG7XNErNII3ukirGTGZWYOwyyqqqbsgGulKNs9K3m35iwiwviGiaZ968pZYyGjjUFVEa3AvbiBbvrubpKz4oSpg2zSnECRRK8kshnQqyxsEvGqi5VQptrVZ6+PYQWG5FH+usZ3iLx0aGImyJioHTq74ozNnCoi/mEiG7IwJGmumvdXc3+N5RhzOJgVyrItoZbNC0giRw1suc3ziLjlt20J9qsRidxhkiTEQwwKEY3SJGVmucvzWkC2ZjbjzrZJ0jcrhycGGlh6qC7SMVKQEFQiZfll7DObt4a0xe2uhAavkNvpMNj/wDG0bYqSPD4hUTe9ViEqyM0mISJWxAv+hQb/FqLm3Kp5uihTApi3mRd4HKRlW+IJJumUSfl3l/iEfHLc3FP16XygFuqHeiTGSQvvSRH1m29zLl+ay65TcceFLsTthzgOqJhAmbc7xw91Zor2kWOwCSPcZ2ub5RRkpBFV/xP1Jy9xrQwa0DZ0n7D9v7rh2fJ+w/b+6zjE0FLPifqUO0dpEAeVLPxBqzY3GFjWbeGk4JnTBlTWJadDNmJjTiY5coKxRyCQk3jRZk37D/RiD5UboliTJjcTiMPFlWCHFTxRICbErusOqhbkn4he3Msak9n7beGOdEVQZ0EbPrnEdwzouuUBiq3Nr6Vnwm0ZIiWikkjJFiY3eMkcbEowuKerABZIs472taRrOh+s/yXvRDZMSwB8Rh3lczmHdNCzssUUIkkADughYh1O8bWy6DWvUmxMMcPgnVFVscMNh4tSWVjKesz8fz5THHfkWvUH+Mz5ZFE81pf/Qbx7Ppb5l2+PQAa8tOFF2ntx5hCLLGsCCONUzAKASxa5JOYsSxN/SjDqB4mZuHe1mSfPt4E+iYrZ2FMyZcIwiVsTd9yVj3YKwwtLHvi+KCSMuZrC4J0teo3b0jRYqePIkeSQpkjJMYKhVbJm1CswZwvLNblSs7exBkEvWJ96FyCTeyZ8v7c2a9u7hzrI0xJJJJJJJJuSSdSSTqT3mgscMMCauHxmos67DnUY/iDUKfGMedYt4a6LUjpMrGxfQT/2Q=="/>
          <p:cNvSpPr>
            <a:spLocks noChangeAspect="1" noChangeArrowheads="1"/>
          </p:cNvSpPr>
          <p:nvPr/>
        </p:nvSpPr>
        <p:spPr bwMode="auto">
          <a:xfrm>
            <a:off x="63500" y="-363538"/>
            <a:ext cx="742950" cy="742951"/>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1034" name="Picture 10" descr="http://t1.gstatic.com/images?q=tbn:ANd9GcR5snjGO2ouu-AlTrgqzMqIY7UGLstcgwXVMHKRA15MzXzpD1vt"/>
          <p:cNvPicPr>
            <a:picLocks noChangeAspect="1" noChangeArrowheads="1"/>
          </p:cNvPicPr>
          <p:nvPr/>
        </p:nvPicPr>
        <p:blipFill>
          <a:blip r:embed="rId5" cstate="print"/>
          <a:srcRect/>
          <a:stretch>
            <a:fillRect/>
          </a:stretch>
        </p:blipFill>
        <p:spPr bwMode="auto">
          <a:xfrm>
            <a:off x="5292080" y="4797152"/>
            <a:ext cx="1800200" cy="187220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
                                        <p:tgtEl>
                                          <p:spTgt spid="4"/>
                                        </p:tgtEl>
                                      </p:cBhvr>
                                    </p:animEffect>
                                    <p:anim calcmode="lin" valueType="num">
                                      <p:cBhvr>
                                        <p:cTn id="13" dur="400" fill="hold"/>
                                        <p:tgtEl>
                                          <p:spTgt spid="4"/>
                                        </p:tgtEl>
                                        <p:attrNameLst>
                                          <p:attrName>ppt_x</p:attrName>
                                        </p:attrNameLst>
                                      </p:cBhvr>
                                      <p:tavLst>
                                        <p:tav tm="0">
                                          <p:val>
                                            <p:strVal val="#ppt_x"/>
                                          </p:val>
                                        </p:tav>
                                        <p:tav tm="100000">
                                          <p:val>
                                            <p:strVal val="#ppt_x"/>
                                          </p:val>
                                        </p:tav>
                                      </p:tavLst>
                                    </p:anim>
                                    <p:anim calcmode="lin" valueType="num">
                                      <p:cBhvr>
                                        <p:cTn id="14" dur="400" fill="hold"/>
                                        <p:tgtEl>
                                          <p:spTgt spid="4"/>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fade">
                                      <p:cBhvr>
                                        <p:cTn id="21" dur="100"/>
                                        <p:tgtEl>
                                          <p:spTgt spid="1026"/>
                                        </p:tgtEl>
                                      </p:cBhvr>
                                    </p:animEffect>
                                    <p:anim calcmode="lin" valueType="num">
                                      <p:cBhvr>
                                        <p:cTn id="22" dur="400" fill="hold"/>
                                        <p:tgtEl>
                                          <p:spTgt spid="1026"/>
                                        </p:tgtEl>
                                        <p:attrNameLst>
                                          <p:attrName>ppt_x</p:attrName>
                                        </p:attrNameLst>
                                      </p:cBhvr>
                                      <p:tavLst>
                                        <p:tav tm="0">
                                          <p:val>
                                            <p:strVal val="#ppt_x"/>
                                          </p:val>
                                        </p:tav>
                                        <p:tav tm="100000">
                                          <p:val>
                                            <p:strVal val="#ppt_x"/>
                                          </p:val>
                                        </p:tav>
                                      </p:tavLst>
                                    </p:anim>
                                    <p:anim calcmode="lin" valueType="num">
                                      <p:cBhvr>
                                        <p:cTn id="23" dur="400" fill="hold"/>
                                        <p:tgtEl>
                                          <p:spTgt spid="1026"/>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10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10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nodeType="clickEffect">
                                  <p:stCondLst>
                                    <p:cond delay="0"/>
                                  </p:stCondLst>
                                  <p:childTnLst>
                                    <p:set>
                                      <p:cBhvr>
                                        <p:cTn id="29" dur="1" fill="hold">
                                          <p:stCondLst>
                                            <p:cond delay="0"/>
                                          </p:stCondLst>
                                        </p:cTn>
                                        <p:tgtEl>
                                          <p:spTgt spid="5"/>
                                        </p:tgtEl>
                                        <p:attrNameLst>
                                          <p:attrName>style.visibility</p:attrName>
                                        </p:attrNameLst>
                                      </p:cBhvr>
                                      <p:to>
                                        <p:strVal val="visible"/>
                                      </p:to>
                                    </p:set>
                                    <p:anim to="" calcmode="lin" valueType="num">
                                      <p:cBhvr>
                                        <p:cTn id="30" dur="1" fill="hold"/>
                                        <p:tgtEl>
                                          <p:spTgt spid="5"/>
                                        </p:tgtEl>
                                        <p:attrNameLst>
                                          <p:attrName/>
                                        </p:attrNameLst>
                                      </p:cBhvr>
                                    </p:anim>
                                  </p:childTnLst>
                                </p:cTn>
                              </p:par>
                            </p:childTnLst>
                          </p:cTn>
                        </p:par>
                      </p:childTnLst>
                    </p:cTn>
                  </p:par>
                  <p:par>
                    <p:cTn id="31" fill="hold">
                      <p:stCondLst>
                        <p:cond delay="indefinite"/>
                      </p:stCondLst>
                      <p:childTnLst>
                        <p:par>
                          <p:cTn id="32" fill="hold">
                            <p:stCondLst>
                              <p:cond delay="0"/>
                            </p:stCondLst>
                            <p:childTnLst>
                              <p:par>
                                <p:cTn id="33" presetID="43" presetClass="entr" presetSubtype="0" fill="hold" nodeType="clickEffect">
                                  <p:stCondLst>
                                    <p:cond delay="0"/>
                                  </p:stCondLst>
                                  <p:childTnLst>
                                    <p:set>
                                      <p:cBhvr>
                                        <p:cTn id="34" dur="1" fill="hold">
                                          <p:stCondLst>
                                            <p:cond delay="0"/>
                                          </p:stCondLst>
                                        </p:cTn>
                                        <p:tgtEl>
                                          <p:spTgt spid="1034"/>
                                        </p:tgtEl>
                                        <p:attrNameLst>
                                          <p:attrName>style.visibility</p:attrName>
                                        </p:attrNameLst>
                                      </p:cBhvr>
                                      <p:to>
                                        <p:strVal val="visible"/>
                                      </p:to>
                                    </p:set>
                                    <p:animEffect transition="in" filter="fade">
                                      <p:cBhvr>
                                        <p:cTn id="35" dur="100"/>
                                        <p:tgtEl>
                                          <p:spTgt spid="1034"/>
                                        </p:tgtEl>
                                      </p:cBhvr>
                                    </p:animEffect>
                                    <p:anim calcmode="lin" valueType="num">
                                      <p:cBhvr>
                                        <p:cTn id="36" dur="400" fill="hold"/>
                                        <p:tgtEl>
                                          <p:spTgt spid="1034"/>
                                        </p:tgtEl>
                                        <p:attrNameLst>
                                          <p:attrName>ppt_x</p:attrName>
                                        </p:attrNameLst>
                                      </p:cBhvr>
                                      <p:tavLst>
                                        <p:tav tm="0">
                                          <p:val>
                                            <p:strVal val="#ppt_x"/>
                                          </p:val>
                                        </p:tav>
                                        <p:tav tm="100000">
                                          <p:val>
                                            <p:strVal val="#ppt_x"/>
                                          </p:val>
                                        </p:tav>
                                      </p:tavLst>
                                    </p:anim>
                                    <p:anim calcmode="lin" valueType="num">
                                      <p:cBhvr>
                                        <p:cTn id="37" dur="400" fill="hold"/>
                                        <p:tgtEl>
                                          <p:spTgt spid="1034"/>
                                        </p:tgtEl>
                                        <p:attrNameLst>
                                          <p:attrName>ppt_y</p:attrName>
                                        </p:attrNameLst>
                                      </p:cBhvr>
                                      <p:tavLst>
                                        <p:tav tm="0">
                                          <p:val>
                                            <p:strVal val="#ppt_y+0.31"/>
                                          </p:val>
                                        </p:tav>
                                        <p:tav tm="100000">
                                          <p:val>
                                            <p:strVal val="#ppt_y+0.31"/>
                                          </p:val>
                                        </p:tav>
                                      </p:tavLst>
                                    </p:anim>
                                    <p:anim calcmode="lin" valueType="num">
                                      <p:cBhvr>
                                        <p:cTn id="38" dur="600" decel="50000" fill="hold">
                                          <p:stCondLst>
                                            <p:cond delay="400"/>
                                          </p:stCondLst>
                                        </p:cTn>
                                        <p:tgtEl>
                                          <p:spTgt spid="103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9" dur="600" decel="50000" fill="hold">
                                          <p:stCondLst>
                                            <p:cond delay="400"/>
                                          </p:stCondLst>
                                        </p:cTn>
                                        <p:tgtEl>
                                          <p:spTgt spid="103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3" presetClass="entr" presetSubtype="0" fill="hold" nodeType="clickEffect">
                                  <p:stCondLst>
                                    <p:cond delay="0"/>
                                  </p:stCondLst>
                                  <p:childTnLst>
                                    <p:set>
                                      <p:cBhvr>
                                        <p:cTn id="43" dur="1" fill="hold">
                                          <p:stCondLst>
                                            <p:cond delay="0"/>
                                          </p:stCondLst>
                                        </p:cTn>
                                        <p:tgtEl>
                                          <p:spTgt spid="1028"/>
                                        </p:tgtEl>
                                        <p:attrNameLst>
                                          <p:attrName>style.visibility</p:attrName>
                                        </p:attrNameLst>
                                      </p:cBhvr>
                                      <p:to>
                                        <p:strVal val="visible"/>
                                      </p:to>
                                    </p:set>
                                    <p:animEffect transition="in" filter="fade">
                                      <p:cBhvr>
                                        <p:cTn id="44" dur="100"/>
                                        <p:tgtEl>
                                          <p:spTgt spid="1028"/>
                                        </p:tgtEl>
                                      </p:cBhvr>
                                    </p:animEffect>
                                    <p:anim calcmode="lin" valueType="num">
                                      <p:cBhvr>
                                        <p:cTn id="45" dur="400" fill="hold"/>
                                        <p:tgtEl>
                                          <p:spTgt spid="1028"/>
                                        </p:tgtEl>
                                        <p:attrNameLst>
                                          <p:attrName>ppt_x</p:attrName>
                                        </p:attrNameLst>
                                      </p:cBhvr>
                                      <p:tavLst>
                                        <p:tav tm="0">
                                          <p:val>
                                            <p:strVal val="#ppt_x"/>
                                          </p:val>
                                        </p:tav>
                                        <p:tav tm="100000">
                                          <p:val>
                                            <p:strVal val="#ppt_x"/>
                                          </p:val>
                                        </p:tav>
                                      </p:tavLst>
                                    </p:anim>
                                    <p:anim calcmode="lin" valueType="num">
                                      <p:cBhvr>
                                        <p:cTn id="46" dur="400" fill="hold"/>
                                        <p:tgtEl>
                                          <p:spTgt spid="1028"/>
                                        </p:tgtEl>
                                        <p:attrNameLst>
                                          <p:attrName>ppt_y</p:attrName>
                                        </p:attrNameLst>
                                      </p:cBhvr>
                                      <p:tavLst>
                                        <p:tav tm="0">
                                          <p:val>
                                            <p:strVal val="#ppt_y+0.31"/>
                                          </p:val>
                                        </p:tav>
                                        <p:tav tm="100000">
                                          <p:val>
                                            <p:strVal val="#ppt_y+0.31"/>
                                          </p:val>
                                        </p:tav>
                                      </p:tavLst>
                                    </p:anim>
                                    <p:anim calcmode="lin" valueType="num">
                                      <p:cBhvr>
                                        <p:cTn id="47" dur="600" decel="50000" fill="hold">
                                          <p:stCondLst>
                                            <p:cond delay="400"/>
                                          </p:stCondLst>
                                        </p:cTn>
                                        <p:tgtEl>
                                          <p:spTgt spid="102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8" dur="600" decel="50000" fill="hold">
                                          <p:stCondLst>
                                            <p:cond delay="400"/>
                                          </p:stCondLst>
                                        </p:cTn>
                                        <p:tgtEl>
                                          <p:spTgt spid="102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a:blipFill>
            <a:blip r:embed="rId2" cstate="print"/>
            <a:tile tx="0" ty="0" sx="100000" sy="100000" flip="none" algn="tl"/>
          </a:blipFill>
        </p:spPr>
        <p:txBody>
          <a:bodyPr>
            <a:normAutofit fontScale="92500" lnSpcReduction="10000"/>
          </a:bodyPr>
          <a:lstStyle/>
          <a:p>
            <a:pPr algn="ctr">
              <a:buNone/>
            </a:pPr>
            <a:r>
              <a:rPr lang="es-CO" dirty="0" smtClean="0"/>
              <a:t>    </a:t>
            </a:r>
            <a:r>
              <a:rPr lang="es-CO" sz="4000" dirty="0" smtClean="0"/>
              <a:t>Como el acercamiento de los ejércitos romanos fue para los discípulos una señal de la inminente destrucción de Jerusalén, (de la misma manera) </a:t>
            </a:r>
            <a:r>
              <a:rPr lang="es-CO" sz="4000" dirty="0" smtClean="0">
                <a:solidFill>
                  <a:srgbClr val="0070C0"/>
                </a:solidFill>
              </a:rPr>
              <a:t>esta apostasía podrá ser para nosotros una señal de que se llegó al límite de la tolerancia de Dios</a:t>
            </a:r>
            <a:r>
              <a:rPr lang="es-CO" sz="4000" dirty="0" smtClean="0"/>
              <a:t>.-</a:t>
            </a:r>
            <a:r>
              <a:rPr lang="es-CO" sz="4000" dirty="0" smtClean="0">
                <a:solidFill>
                  <a:srgbClr val="FF0000"/>
                </a:solidFill>
              </a:rPr>
              <a:t>2JT 150-151 (escrito en 1885).</a:t>
            </a:r>
          </a:p>
          <a:p>
            <a:pPr algn="ctr">
              <a:buNone/>
            </a:pPr>
            <a:r>
              <a:rPr lang="es-CO" sz="4000" dirty="0" smtClean="0">
                <a:solidFill>
                  <a:srgbClr val="002060"/>
                </a:solidFill>
              </a:rPr>
              <a:t>O sea que, hoy nosotros lo estamos viendo.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
                                        <p:tgtEl>
                                          <p:spTgt spid="3">
                                            <p:txEl>
                                              <p:pRg st="1" end="1"/>
                                            </p:txEl>
                                          </p:spTgt>
                                        </p:tgtEl>
                                      </p:cBhvr>
                                    </p:animEffect>
                                    <p:anim calcmode="lin" valueType="num">
                                      <p:cBhvr>
                                        <p:cTn id="26"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8686800" cy="6453336"/>
          </a:xfrm>
          <a:solidFill>
            <a:schemeClr val="accent2">
              <a:lumMod val="20000"/>
              <a:lumOff val="80000"/>
            </a:schemeClr>
          </a:solidFill>
        </p:spPr>
        <p:txBody>
          <a:bodyPr>
            <a:normAutofit fontScale="85000" lnSpcReduction="10000"/>
          </a:bodyPr>
          <a:lstStyle/>
          <a:p>
            <a:pPr algn="ctr">
              <a:buNone/>
            </a:pPr>
            <a:r>
              <a:rPr lang="es-CO" dirty="0" smtClean="0"/>
              <a:t>     Debemos hacemos el firme propósito de que no reverenciaremos el primer día de la semana como día de reposo, </a:t>
            </a:r>
            <a:r>
              <a:rPr lang="es-CO" b="1" dirty="0" smtClean="0">
                <a:solidFill>
                  <a:srgbClr val="0070C0"/>
                </a:solidFill>
              </a:rPr>
              <a:t>porque no es el día que fue bendecido y santificado por el Señor</a:t>
            </a:r>
            <a:r>
              <a:rPr lang="es-CO" dirty="0" smtClean="0"/>
              <a:t>, y al reverenciar el domingo nos colocamos del lado del gran engañador... </a:t>
            </a:r>
          </a:p>
          <a:p>
            <a:endParaRPr lang="es-CO" dirty="0" smtClean="0"/>
          </a:p>
          <a:p>
            <a:pPr algn="ctr">
              <a:buNone/>
            </a:pPr>
            <a:r>
              <a:rPr lang="es-CO" dirty="0" smtClean="0"/>
              <a:t>    Cuando la ley de Dios haya sido invalidada, y la apostasía llegue a ser un pecado nacional, </a:t>
            </a:r>
            <a:r>
              <a:rPr lang="es-CO" b="1" dirty="0" smtClean="0">
                <a:solidFill>
                  <a:srgbClr val="0070C0"/>
                </a:solidFill>
              </a:rPr>
              <a:t>el Señor obrará en favor de su pueblo</a:t>
            </a:r>
            <a:r>
              <a:rPr lang="es-CO" dirty="0" smtClean="0"/>
              <a:t>.-</a:t>
            </a:r>
            <a:r>
              <a:rPr lang="es-CO" dirty="0" smtClean="0">
                <a:solidFill>
                  <a:srgbClr val="FF0000"/>
                </a:solidFill>
              </a:rPr>
              <a:t>3MS 443 (1889). </a:t>
            </a:r>
          </a:p>
          <a:p>
            <a:endParaRPr lang="es-CO" dirty="0" smtClean="0"/>
          </a:p>
          <a:p>
            <a:pPr algn="ctr">
              <a:buNone/>
            </a:pPr>
            <a:r>
              <a:rPr lang="es-CO" dirty="0" smtClean="0"/>
              <a:t>   El pueblo de los Estados Unidos ha sido un pueblo favorecido, pero cuando restrinjan la libertad religiosa, </a:t>
            </a:r>
            <a:r>
              <a:rPr lang="es-CO" b="1" dirty="0" smtClean="0">
                <a:solidFill>
                  <a:srgbClr val="0070C0"/>
                </a:solidFill>
              </a:rPr>
              <a:t>renuncien al protestantismo y apoyen al papado</a:t>
            </a:r>
            <a:r>
              <a:rPr lang="es-CO" dirty="0" smtClean="0"/>
              <a:t>, la medida de su culpa se habrá completado y en los libros del cielo se registrará: "</a:t>
            </a:r>
            <a:r>
              <a:rPr lang="es-CO" b="1" dirty="0" smtClean="0">
                <a:solidFill>
                  <a:srgbClr val="0070C0"/>
                </a:solidFill>
              </a:rPr>
              <a:t>Apostasía nacional</a:t>
            </a:r>
            <a:r>
              <a:rPr lang="es-CO" dirty="0" smtClean="0"/>
              <a:t>".</a:t>
            </a:r>
            <a:r>
              <a:rPr lang="es-CO" dirty="0" smtClean="0">
                <a:solidFill>
                  <a:srgbClr val="FF0000"/>
                </a:solidFill>
              </a:rPr>
              <a:t>-RH Mayo 2, 1893.</a:t>
            </a:r>
            <a:r>
              <a:rPr lang="es-CO"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4)">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1"/>
          </a:solidFill>
        </p:spPr>
        <p:txBody>
          <a:bodyPr>
            <a:normAutofit/>
          </a:bodyPr>
          <a:lstStyle/>
          <a:p>
            <a:r>
              <a:rPr lang="es-CO" b="1" dirty="0" smtClean="0">
                <a:solidFill>
                  <a:schemeClr val="bg1"/>
                </a:solidFill>
                <a:latin typeface="Agency FB" pitchFamily="34" charset="0"/>
              </a:rPr>
              <a:t>¿Qué vendrá después de la apostasía?</a:t>
            </a:r>
            <a:endParaRPr lang="es-CO" b="1" dirty="0">
              <a:solidFill>
                <a:schemeClr val="bg1"/>
              </a:solidFill>
              <a:latin typeface="Agency FB" pitchFamily="34" charset="0"/>
            </a:endParaRPr>
          </a:p>
        </p:txBody>
      </p:sp>
      <p:sp>
        <p:nvSpPr>
          <p:cNvPr id="3" name="2 Marcador de contenido"/>
          <p:cNvSpPr>
            <a:spLocks noGrp="1"/>
          </p:cNvSpPr>
          <p:nvPr>
            <p:ph idx="1"/>
          </p:nvPr>
        </p:nvSpPr>
        <p:spPr/>
        <p:txBody>
          <a:bodyPr>
            <a:normAutofit fontScale="92500" lnSpcReduction="20000"/>
          </a:bodyPr>
          <a:lstStyle/>
          <a:p>
            <a:pPr>
              <a:buNone/>
            </a:pPr>
            <a:r>
              <a:rPr lang="es-CO" dirty="0" smtClean="0"/>
              <a:t>  </a:t>
            </a:r>
            <a:r>
              <a:rPr lang="es-CO" u="sng" dirty="0" smtClean="0">
                <a:solidFill>
                  <a:srgbClr val="FF0000"/>
                </a:solidFill>
              </a:rPr>
              <a:t>A la apostasía nacional seguirá la ruina nacional </a:t>
            </a:r>
          </a:p>
          <a:p>
            <a:pPr>
              <a:buNone/>
            </a:pPr>
            <a:endParaRPr lang="es-CO" dirty="0" smtClean="0"/>
          </a:p>
          <a:p>
            <a:pPr algn="ctr">
              <a:buNone/>
            </a:pPr>
            <a:r>
              <a:rPr lang="es-CO" dirty="0" smtClean="0"/>
              <a:t>    Cuando nuestra nación promulgue leyes en sus concilios legislativos para comprometer la conciencia de los hombres en cuanto a sus privilegios religiosos, imponiendo la observancia del domingo y </a:t>
            </a:r>
            <a:r>
              <a:rPr lang="es-CO" dirty="0" smtClean="0">
                <a:solidFill>
                  <a:srgbClr val="0070C0"/>
                </a:solidFill>
              </a:rPr>
              <a:t>usando un poder opresivo contra los que guardan el día de reposo del séptimo día</a:t>
            </a:r>
            <a:r>
              <a:rPr lang="es-CO" dirty="0" smtClean="0"/>
              <a:t>, la ley de Dios será sin duda invalidada en nuestro país; y a la </a:t>
            </a:r>
            <a:r>
              <a:rPr lang="es-CO" u="sng" dirty="0" smtClean="0"/>
              <a:t>apostasía nacional seguirá la ruina de la nación</a:t>
            </a:r>
            <a:r>
              <a:rPr lang="es-CO" dirty="0" smtClean="0"/>
              <a:t>.-</a:t>
            </a:r>
            <a:r>
              <a:rPr lang="es-CO" dirty="0" smtClean="0">
                <a:solidFill>
                  <a:srgbClr val="FF0000"/>
                </a:solidFill>
              </a:rPr>
              <a:t>7CBA 988 (1888).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8686800" cy="6525344"/>
          </a:xfrm>
        </p:spPr>
        <p:txBody>
          <a:bodyPr>
            <a:normAutofit fontScale="85000" lnSpcReduction="20000"/>
          </a:bodyPr>
          <a:lstStyle/>
          <a:p>
            <a:pPr>
              <a:buNone/>
            </a:pPr>
            <a:r>
              <a:rPr lang="es-CO" dirty="0" smtClean="0"/>
              <a:t>     En el tiempo </a:t>
            </a:r>
            <a:r>
              <a:rPr lang="es-CO" dirty="0" smtClean="0">
                <a:solidFill>
                  <a:srgbClr val="0070C0"/>
                </a:solidFill>
              </a:rPr>
              <a:t>cuando</a:t>
            </a:r>
            <a:r>
              <a:rPr lang="es-CO" dirty="0" smtClean="0"/>
              <a:t> la apostasía sea nacional, </a:t>
            </a:r>
            <a:r>
              <a:rPr lang="es-CO" dirty="0" smtClean="0">
                <a:solidFill>
                  <a:srgbClr val="0070C0"/>
                </a:solidFill>
              </a:rPr>
              <a:t>cuando</a:t>
            </a:r>
            <a:r>
              <a:rPr lang="es-CO" dirty="0" smtClean="0"/>
              <a:t> los dirigentes del país, obrando de acuerdo con el plan de acción satánico, se alisten junto al hombre de pecado, </a:t>
            </a:r>
            <a:r>
              <a:rPr lang="es-CO" u="sng" dirty="0" smtClean="0"/>
              <a:t>entonces se colmará la medida de la culpa</a:t>
            </a:r>
            <a:r>
              <a:rPr lang="es-CO" dirty="0" smtClean="0"/>
              <a:t>; la apostasía nacional es la señal para que ocurra la ruina nacional. -</a:t>
            </a:r>
            <a:r>
              <a:rPr lang="es-CO" dirty="0" smtClean="0">
                <a:solidFill>
                  <a:srgbClr val="FF0000"/>
                </a:solidFill>
              </a:rPr>
              <a:t>2MS 428 (1891). </a:t>
            </a:r>
          </a:p>
          <a:p>
            <a:endParaRPr lang="es-CO" dirty="0" smtClean="0"/>
          </a:p>
          <a:p>
            <a:pPr>
              <a:buNone/>
            </a:pPr>
            <a:r>
              <a:rPr lang="es-CO" dirty="0" smtClean="0">
                <a:solidFill>
                  <a:srgbClr val="0070C0"/>
                </a:solidFill>
              </a:rPr>
              <a:t>     </a:t>
            </a:r>
            <a:r>
              <a:rPr lang="es-CO" u="sng" dirty="0" smtClean="0">
                <a:solidFill>
                  <a:srgbClr val="0070C0"/>
                </a:solidFill>
              </a:rPr>
              <a:t>El Estado pondrá bajo su cuidado y protección los principios católicos romanos</a:t>
            </a:r>
            <a:r>
              <a:rPr lang="es-CO" dirty="0" smtClean="0"/>
              <a:t>. A esta apostasía nacional le seguirá rápidamente la ruina nacional.-</a:t>
            </a:r>
            <a:r>
              <a:rPr lang="es-CO" dirty="0" smtClean="0">
                <a:solidFill>
                  <a:srgbClr val="FF0000"/>
                </a:solidFill>
              </a:rPr>
              <a:t>RH Junio 15, 1897. </a:t>
            </a:r>
          </a:p>
          <a:p>
            <a:endParaRPr lang="es-CO" dirty="0" smtClean="0"/>
          </a:p>
          <a:p>
            <a:pPr>
              <a:buNone/>
            </a:pPr>
            <a:r>
              <a:rPr lang="es-CO" dirty="0" smtClean="0"/>
              <a:t>     Cuando las iglesias protestantes se unan con el poder secular para sostener una falsa religión, </a:t>
            </a:r>
            <a:r>
              <a:rPr lang="es-CO" b="1" u="sng" dirty="0" smtClean="0">
                <a:solidFill>
                  <a:srgbClr val="0070C0"/>
                </a:solidFill>
              </a:rPr>
              <a:t>a la cual se opusieron sus antepasados soportando la más terrible persecución</a:t>
            </a:r>
            <a:r>
              <a:rPr lang="es-CO" dirty="0" smtClean="0"/>
              <a:t>, entonces el día de descanso papal será hecho obligatorio por la autoridad </a:t>
            </a:r>
            <a:r>
              <a:rPr lang="es-CO" u="sng" dirty="0" smtClean="0"/>
              <a:t>combinada </a:t>
            </a:r>
            <a:r>
              <a:rPr lang="es-CO" dirty="0" smtClean="0"/>
              <a:t>de la Iglesia y el Estado. Habrá una apostasía nacional que determinará tan sólo la ruina nacional.-</a:t>
            </a:r>
            <a:r>
              <a:rPr lang="es-CO" dirty="0" smtClean="0">
                <a:solidFill>
                  <a:srgbClr val="FF0000"/>
                </a:solidFill>
              </a:rPr>
              <a:t>Ev 174 (1899). </a:t>
            </a:r>
          </a:p>
          <a:p>
            <a:endParaRPr lang="es-CO" dirty="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blipFill>
            <a:blip r:embed="rId2" cstate="print"/>
            <a:tile tx="0" ty="0" sx="100000" sy="100000" flip="none" algn="tl"/>
          </a:blipFill>
        </p:spPr>
        <p:txBody>
          <a:bodyPr>
            <a:normAutofit/>
          </a:bodyPr>
          <a:lstStyle/>
          <a:p>
            <a:pPr algn="ctr">
              <a:buNone/>
            </a:pPr>
            <a:r>
              <a:rPr lang="es-CO" dirty="0" smtClean="0"/>
              <a:t>    A continuación veamos las doctrinas inventadas por la iglesia católicas,  a las que se opusieron los antepasados protestantes, y por no aceptarlas, muchos ofrendaron sus vidas, y el resto huyeron, siendo los fundadores de los   Estados Unidos. </a:t>
            </a:r>
          </a:p>
          <a:p>
            <a:pPr>
              <a:buNone/>
            </a:pPr>
            <a:endParaRPr lang="es-CO" dirty="0" smtClean="0"/>
          </a:p>
          <a:p>
            <a:pPr algn="ctr">
              <a:buNone/>
            </a:pPr>
            <a:r>
              <a:rPr lang="es-CO" dirty="0" smtClean="0"/>
              <a:t>    Y ahora, al unirse a la iglesia católica, de la cual se habían separado, con esta actitud están reconociendo que estaban equivocados, y lógicamente, ahora las aceptan. </a:t>
            </a:r>
          </a:p>
          <a:p>
            <a:pPr>
              <a:buNone/>
            </a:pPr>
            <a:endParaRPr lang="es-CO" dirty="0" smtClean="0"/>
          </a:p>
          <a:p>
            <a:pPr>
              <a:buNone/>
            </a:pP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6.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2">
              <a:lumMod val="20000"/>
              <a:lumOff val="80000"/>
            </a:schemeClr>
          </a:solidFill>
        </p:spPr>
        <p:txBody>
          <a:bodyPr>
            <a:normAutofit fontScale="92500"/>
          </a:bodyPr>
          <a:lstStyle/>
          <a:p>
            <a:pPr algn="ctr">
              <a:lnSpc>
                <a:spcPct val="90000"/>
              </a:lnSpc>
              <a:buNone/>
              <a:defRPr/>
            </a:pPr>
            <a:r>
              <a:rPr lang="es-CO" dirty="0" smtClean="0"/>
              <a:t> Referente a esto el Profeta Daniel dijo: “</a:t>
            </a:r>
            <a:r>
              <a:rPr lang="es-CO" b="1" dirty="0" smtClean="0">
                <a:solidFill>
                  <a:schemeClr val="hlink"/>
                </a:solidFill>
              </a:rPr>
              <a:t>Y echo por tierra la verdad e hizo cuanto quiso, y prosperó</a:t>
            </a:r>
            <a:r>
              <a:rPr lang="es-CO" dirty="0" smtClean="0">
                <a:solidFill>
                  <a:schemeClr val="hlink"/>
                </a:solidFill>
              </a:rPr>
              <a:t>”</a:t>
            </a:r>
            <a:r>
              <a:rPr lang="es-CO" dirty="0" smtClean="0"/>
              <a:t> </a:t>
            </a:r>
            <a:r>
              <a:rPr lang="es-CO" dirty="0" smtClean="0">
                <a:solidFill>
                  <a:srgbClr val="FF0000"/>
                </a:solidFill>
              </a:rPr>
              <a:t>Daniel 8:3</a:t>
            </a:r>
            <a:r>
              <a:rPr lang="es-CO" dirty="0" smtClean="0"/>
              <a:t>.</a:t>
            </a:r>
          </a:p>
          <a:p>
            <a:pPr>
              <a:lnSpc>
                <a:spcPct val="90000"/>
              </a:lnSpc>
              <a:defRPr/>
            </a:pPr>
            <a:endParaRPr lang="es-CO" dirty="0" smtClean="0"/>
          </a:p>
          <a:p>
            <a:pPr>
              <a:lnSpc>
                <a:spcPct val="90000"/>
              </a:lnSpc>
              <a:buNone/>
              <a:defRPr/>
            </a:pPr>
            <a:r>
              <a:rPr lang="es-CO" dirty="0" smtClean="0"/>
              <a:t>    Oraciones por los muertos .       En el año   310</a:t>
            </a:r>
          </a:p>
          <a:p>
            <a:pPr>
              <a:lnSpc>
                <a:spcPct val="90000"/>
              </a:lnSpc>
              <a:buNone/>
              <a:defRPr/>
            </a:pPr>
            <a:r>
              <a:rPr lang="es-CO" dirty="0" smtClean="0"/>
              <a:t>     Velas y cirios introducidos                             320</a:t>
            </a:r>
          </a:p>
          <a:p>
            <a:pPr>
              <a:lnSpc>
                <a:spcPct val="90000"/>
              </a:lnSpc>
              <a:buNone/>
              <a:defRPr/>
            </a:pPr>
            <a:r>
              <a:rPr lang="es-CO" dirty="0" smtClean="0"/>
              <a:t>     Veneración de ángeles y santos                    375</a:t>
            </a:r>
          </a:p>
          <a:p>
            <a:pPr>
              <a:buNone/>
            </a:pPr>
            <a:r>
              <a:rPr lang="es-CO" dirty="0" smtClean="0"/>
              <a:t>     Primera ley dominical                                     321.</a:t>
            </a:r>
          </a:p>
          <a:p>
            <a:pPr>
              <a:buNone/>
            </a:pPr>
            <a:r>
              <a:rPr lang="es-CO" dirty="0" smtClean="0"/>
              <a:t>     Veneración de imágenes                                375.</a:t>
            </a:r>
          </a:p>
          <a:p>
            <a:pPr>
              <a:buNone/>
            </a:pPr>
            <a:r>
              <a:rPr lang="es-CO" dirty="0" smtClean="0"/>
              <a:t>     El sacrificio de la misa diaria                          394.</a:t>
            </a:r>
          </a:p>
          <a:p>
            <a:pPr>
              <a:buNone/>
            </a:pPr>
            <a:r>
              <a:rPr lang="es-CO" dirty="0" smtClean="0"/>
              <a:t>     María venerada y mediadora                         431.</a:t>
            </a:r>
          </a:p>
          <a:p>
            <a:pPr>
              <a:buNone/>
            </a:pPr>
            <a:r>
              <a:rPr lang="es-CO" dirty="0" smtClean="0"/>
              <a:t>     Sacerdotes introducidos al culto                    500.</a:t>
            </a:r>
            <a:endParaRPr lang="es-ES" dirty="0" smtClean="0"/>
          </a:p>
          <a:p>
            <a:endParaRPr lang="es-CO" dirty="0" smtClean="0"/>
          </a:p>
          <a:p>
            <a:pPr>
              <a:lnSpc>
                <a:spcPct val="90000"/>
              </a:lnSpc>
              <a:buNone/>
              <a:defRPr/>
            </a:pPr>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to="" calcmode="lin" valueType="num">
                                      <p:cBhvr>
                                        <p:cTn id="32" dur="1" fill="hold"/>
                                        <p:tgtEl>
                                          <p:spTgt spid="3">
                                            <p:txEl>
                                              <p:pRg st="5" end="5"/>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to="" calcmode="lin" valueType="num">
                                      <p:cBhvr>
                                        <p:cTn id="37" dur="1" fill="hold"/>
                                        <p:tgtEl>
                                          <p:spTgt spid="3">
                                            <p:txEl>
                                              <p:pRg st="6" end="6"/>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to="" calcmode="lin" valueType="num">
                                      <p:cBhvr>
                                        <p:cTn id="42" dur="1" fill="hold"/>
                                        <p:tgtEl>
                                          <p:spTgt spid="3">
                                            <p:txEl>
                                              <p:pRg st="7" end="7"/>
                                            </p:txEl>
                                          </p:spTgt>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to="" calcmode="lin" valueType="num">
                                      <p:cBhvr>
                                        <p:cTn id="47" dur="1" fill="hold"/>
                                        <p:tgtEl>
                                          <p:spTgt spid="3">
                                            <p:txEl>
                                              <p:pRg st="8" end="8"/>
                                            </p:txEl>
                                          </p:spTgt>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 to="" calcmode="lin" valueType="num">
                                      <p:cBhvr>
                                        <p:cTn id="52" dur="1" fill="hold"/>
                                        <p:tgtEl>
                                          <p:spTgt spid="3">
                                            <p:txEl>
                                              <p:pRg st="9" end="9"/>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6712"/>
            <a:ext cx="8964488" cy="6021288"/>
          </a:xfrm>
          <a:solidFill>
            <a:schemeClr val="accent2">
              <a:lumMod val="20000"/>
              <a:lumOff val="80000"/>
            </a:schemeClr>
          </a:solidFill>
        </p:spPr>
        <p:txBody>
          <a:bodyPr>
            <a:noAutofit/>
          </a:bodyPr>
          <a:lstStyle/>
          <a:p>
            <a:pPr>
              <a:buNone/>
            </a:pPr>
            <a:r>
              <a:rPr lang="es-CO" dirty="0" smtClean="0"/>
              <a:t>Extremaunción antes de morir                               526</a:t>
            </a:r>
          </a:p>
          <a:p>
            <a:pPr>
              <a:buNone/>
            </a:pPr>
            <a:r>
              <a:rPr lang="es-CO" dirty="0" smtClean="0"/>
              <a:t>La Doctrina del purgatorio                                       593</a:t>
            </a:r>
          </a:p>
          <a:p>
            <a:pPr>
              <a:buNone/>
            </a:pPr>
            <a:r>
              <a:rPr lang="es-CO" dirty="0" smtClean="0"/>
              <a:t>Se impone el Latín                                                     600</a:t>
            </a:r>
          </a:p>
          <a:p>
            <a:pPr>
              <a:buNone/>
            </a:pPr>
            <a:r>
              <a:rPr lang="es-CO" dirty="0" smtClean="0"/>
              <a:t>Oración a María y a los santos                                 600</a:t>
            </a:r>
          </a:p>
          <a:p>
            <a:pPr>
              <a:buNone/>
            </a:pPr>
            <a:r>
              <a:rPr lang="es-CO" dirty="0" smtClean="0"/>
              <a:t>El dirigente de la iglesia hecho fundamento         610 </a:t>
            </a:r>
          </a:p>
          <a:p>
            <a:pPr>
              <a:lnSpc>
                <a:spcPct val="90000"/>
              </a:lnSpc>
              <a:buNone/>
              <a:defRPr/>
            </a:pPr>
            <a:r>
              <a:rPr lang="es-CO" dirty="0" smtClean="0"/>
              <a:t>Dirigente de la iglesia es llamado “Santo Padre” 610</a:t>
            </a:r>
          </a:p>
          <a:p>
            <a:pPr>
              <a:lnSpc>
                <a:spcPct val="90000"/>
              </a:lnSpc>
              <a:buNone/>
              <a:defRPr/>
            </a:pPr>
            <a:r>
              <a:rPr lang="es-CO" dirty="0" smtClean="0"/>
              <a:t>Se comienza a besar los pies al dirigente de la iglesia                                                                       709</a:t>
            </a:r>
          </a:p>
          <a:p>
            <a:pPr>
              <a:lnSpc>
                <a:spcPct val="90000"/>
              </a:lnSpc>
              <a:buNone/>
              <a:defRPr/>
            </a:pPr>
            <a:r>
              <a:rPr lang="es-CO" dirty="0" smtClean="0"/>
              <a:t>El dirigente recibe el reino temporal                      750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to="" calcmode="lin" valueType="num">
                                      <p:cBhvr>
                                        <p:cTn id="32" dur="1" fill="hold"/>
                                        <p:tgtEl>
                                          <p:spTgt spid="3">
                                            <p:txEl>
                                              <p:pRg st="4" end="4"/>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to="" calcmode="lin" valueType="num">
                                      <p:cBhvr>
                                        <p:cTn id="37" dur="1" fill="hold"/>
                                        <p:tgtEl>
                                          <p:spTgt spid="3">
                                            <p:txEl>
                                              <p:pRg st="5" end="5"/>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to="" calcmode="lin" valueType="num">
                                      <p:cBhvr>
                                        <p:cTn id="42" dur="1" fill="hold"/>
                                        <p:tgtEl>
                                          <p:spTgt spid="3">
                                            <p:txEl>
                                              <p:pRg st="6" end="6"/>
                                            </p:txEl>
                                          </p:spTgt>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 to="" calcmode="lin" valueType="num">
                                      <p:cBhvr>
                                        <p:cTn id="47" dur="1" fill="hold"/>
                                        <p:tgtEl>
                                          <p:spTgt spid="3">
                                            <p:txEl>
                                              <p:pRg st="7" end="7"/>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340768"/>
            <a:ext cx="8229600" cy="4176464"/>
          </a:xfrm>
          <a:blipFill>
            <a:blip r:embed="rId2" cstate="print"/>
            <a:tile tx="0" ty="0" sx="100000" sy="100000" flip="none" algn="tl"/>
          </a:blipFill>
        </p:spPr>
        <p:txBody>
          <a:bodyPr>
            <a:noAutofit/>
          </a:bodyPr>
          <a:lstStyle/>
          <a:p>
            <a:pPr>
              <a:lnSpc>
                <a:spcPct val="90000"/>
              </a:lnSpc>
              <a:buNone/>
              <a:defRPr/>
            </a:pPr>
            <a:r>
              <a:rPr lang="es-CO" sz="2800" dirty="0" smtClean="0"/>
              <a:t>Adoración de la cruz y las reliquias                       786</a:t>
            </a:r>
          </a:p>
          <a:p>
            <a:pPr>
              <a:lnSpc>
                <a:spcPct val="90000"/>
              </a:lnSpc>
              <a:buNone/>
              <a:defRPr/>
            </a:pPr>
            <a:r>
              <a:rPr lang="es-CO" sz="2800" dirty="0" smtClean="0"/>
              <a:t>El agua bendita con un poco de sal                        850                        </a:t>
            </a:r>
          </a:p>
          <a:p>
            <a:pPr>
              <a:lnSpc>
                <a:spcPct val="90000"/>
              </a:lnSpc>
              <a:buNone/>
              <a:defRPr/>
            </a:pPr>
            <a:r>
              <a:rPr lang="es-CO" sz="2800" dirty="0" smtClean="0"/>
              <a:t>El dirigente de la iglesia es entronizado como pontífice                                                                  927</a:t>
            </a:r>
          </a:p>
          <a:p>
            <a:pPr>
              <a:buNone/>
              <a:defRPr/>
            </a:pPr>
            <a:r>
              <a:rPr lang="es-CO" sz="2800" dirty="0" smtClean="0"/>
              <a:t>Se introduce la adoración a José                            890</a:t>
            </a:r>
          </a:p>
          <a:p>
            <a:pPr>
              <a:buNone/>
              <a:defRPr/>
            </a:pPr>
            <a:r>
              <a:rPr lang="es-CO" sz="2800" dirty="0" smtClean="0"/>
              <a:t>Canonización de los santos muertos                     995</a:t>
            </a:r>
          </a:p>
          <a:p>
            <a:pPr>
              <a:buNone/>
              <a:defRPr/>
            </a:pPr>
            <a:r>
              <a:rPr lang="es-CO" sz="2800" dirty="0" smtClean="0"/>
              <a:t>Se impone el celibato                                            1.079</a:t>
            </a:r>
          </a:p>
          <a:p>
            <a:pPr>
              <a:buNone/>
              <a:defRPr/>
            </a:pPr>
            <a:r>
              <a:rPr lang="es-CO" sz="2800" dirty="0" smtClean="0"/>
              <a:t>Se introduce el Rosario                                         1.090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to="" calcmode="lin" valueType="num">
                                      <p:cBhvr>
                                        <p:cTn id="32" dur="1" fill="hold"/>
                                        <p:tgtEl>
                                          <p:spTgt spid="3">
                                            <p:txEl>
                                              <p:pRg st="4" end="4"/>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to="" calcmode="lin" valueType="num">
                                      <p:cBhvr>
                                        <p:cTn id="37" dur="1" fill="hold"/>
                                        <p:tgtEl>
                                          <p:spTgt spid="3">
                                            <p:txEl>
                                              <p:pRg st="5" end="5"/>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to="" calcmode="lin" valueType="num">
                                      <p:cBhvr>
                                        <p:cTn id="42"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9144000" cy="6453336"/>
          </a:xfrm>
          <a:blipFill>
            <a:blip r:embed="rId2" cstate="print"/>
            <a:tile tx="0" ty="0" sx="100000" sy="100000" flip="none" algn="tl"/>
          </a:blipFill>
        </p:spPr>
        <p:txBody>
          <a:bodyPr>
            <a:noAutofit/>
          </a:bodyPr>
          <a:lstStyle/>
          <a:p>
            <a:pPr>
              <a:buNone/>
              <a:defRPr/>
            </a:pPr>
            <a:r>
              <a:rPr lang="es-CO" sz="2800" dirty="0" smtClean="0"/>
              <a:t>Se impone la inquisición                                                        1.184</a:t>
            </a:r>
          </a:p>
          <a:p>
            <a:pPr>
              <a:buNone/>
              <a:defRPr/>
            </a:pPr>
            <a:r>
              <a:rPr lang="es-CO" sz="2800" dirty="0" smtClean="0"/>
              <a:t>La venta de indulgencias                                                        1.190</a:t>
            </a:r>
          </a:p>
          <a:p>
            <a:pPr algn="ctr">
              <a:buNone/>
              <a:defRPr/>
            </a:pPr>
            <a:r>
              <a:rPr lang="es-CO" sz="2400" dirty="0" smtClean="0"/>
              <a:t>La Transubstanciación                                                                          </a:t>
            </a:r>
            <a:r>
              <a:rPr lang="es-CO" sz="2400" dirty="0" smtClean="0"/>
              <a:t>1.215   </a:t>
            </a:r>
            <a:endParaRPr lang="es-CO" sz="2400" dirty="0" smtClean="0"/>
          </a:p>
          <a:p>
            <a:pPr>
              <a:buNone/>
              <a:defRPr/>
            </a:pPr>
            <a:r>
              <a:rPr lang="es-CO" sz="2800" dirty="0" smtClean="0"/>
              <a:t>La confesión a los dirigentes                                                 1.215</a:t>
            </a:r>
          </a:p>
          <a:p>
            <a:pPr>
              <a:buNone/>
              <a:defRPr/>
            </a:pPr>
            <a:r>
              <a:rPr lang="es-CO" sz="2800" dirty="0" smtClean="0"/>
              <a:t>El dirigente perdona pecados                                               1.215</a:t>
            </a:r>
            <a:endParaRPr lang="es-ES" sz="2800" dirty="0" smtClean="0"/>
          </a:p>
          <a:p>
            <a:pPr>
              <a:lnSpc>
                <a:spcPct val="90000"/>
              </a:lnSpc>
              <a:buNone/>
            </a:pPr>
            <a:r>
              <a:rPr lang="es-CO" sz="2800" dirty="0" smtClean="0"/>
              <a:t>La adoración de la hostia                                                       1.220</a:t>
            </a:r>
          </a:p>
          <a:p>
            <a:pPr>
              <a:lnSpc>
                <a:spcPct val="90000"/>
              </a:lnSpc>
              <a:buNone/>
            </a:pPr>
            <a:r>
              <a:rPr lang="es-CO" sz="2800" dirty="0" smtClean="0"/>
              <a:t>La Biblia es prohibida al pueblo                                            1.229</a:t>
            </a:r>
          </a:p>
          <a:p>
            <a:pPr>
              <a:lnSpc>
                <a:spcPct val="90000"/>
              </a:lnSpc>
              <a:buNone/>
            </a:pPr>
            <a:r>
              <a:rPr lang="es-CO" sz="2800" dirty="0" smtClean="0"/>
              <a:t>El escapulario para proteger el mal                                      1.289</a:t>
            </a:r>
          </a:p>
          <a:p>
            <a:pPr>
              <a:lnSpc>
                <a:spcPct val="90000"/>
              </a:lnSpc>
              <a:buNone/>
            </a:pPr>
            <a:r>
              <a:rPr lang="es-CO" sz="2800" dirty="0" smtClean="0"/>
              <a:t>Se prohíbe la copa al pueblo                                                  1.414</a:t>
            </a:r>
          </a:p>
          <a:p>
            <a:pPr>
              <a:lnSpc>
                <a:spcPct val="90000"/>
              </a:lnSpc>
              <a:buNone/>
            </a:pPr>
            <a:r>
              <a:rPr lang="es-CO" sz="2800" dirty="0" smtClean="0"/>
              <a:t>Doctrina de los siete sacramentos                                        </a:t>
            </a:r>
            <a:r>
              <a:rPr lang="es-CO" sz="2800" dirty="0" smtClean="0"/>
              <a:t>1.439</a:t>
            </a:r>
            <a:endParaRPr lang="es-CO" sz="28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to="" calcmode="lin" valueType="num">
                                      <p:cBhvr>
                                        <p:cTn id="32" dur="1" fill="hold"/>
                                        <p:tgtEl>
                                          <p:spTgt spid="3">
                                            <p:txEl>
                                              <p:pRg st="4" end="4"/>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to="" calcmode="lin" valueType="num">
                                      <p:cBhvr>
                                        <p:cTn id="37" dur="1" fill="hold"/>
                                        <p:tgtEl>
                                          <p:spTgt spid="3">
                                            <p:txEl>
                                              <p:pRg st="5" end="5"/>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to="" calcmode="lin" valueType="num">
                                      <p:cBhvr>
                                        <p:cTn id="42" dur="1" fill="hold"/>
                                        <p:tgtEl>
                                          <p:spTgt spid="3">
                                            <p:txEl>
                                              <p:pRg st="6" end="6"/>
                                            </p:txEl>
                                          </p:spTgt>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 to="" calcmode="lin" valueType="num">
                                      <p:cBhvr>
                                        <p:cTn id="47" dur="1" fill="hold"/>
                                        <p:tgtEl>
                                          <p:spTgt spid="3">
                                            <p:txEl>
                                              <p:pRg st="7" end="7"/>
                                            </p:txEl>
                                          </p:spTgt>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 to="" calcmode="lin" valueType="num">
                                      <p:cBhvr>
                                        <p:cTn id="52" dur="1" fill="hold"/>
                                        <p:tgtEl>
                                          <p:spTgt spid="3">
                                            <p:txEl>
                                              <p:pRg st="8" end="8"/>
                                            </p:txEl>
                                          </p:spTgt>
                                        </p:tgtEl>
                                        <p:attrNameLst>
                                          <p:attrName/>
                                        </p:attrNameLst>
                                      </p:cBhvr>
                                    </p:anim>
                                  </p:childTnLst>
                                </p:cTn>
                              </p:par>
                            </p:childTnLst>
                          </p:cTn>
                        </p:par>
                      </p:childTnLst>
                    </p:cTn>
                  </p:par>
                  <p:par>
                    <p:cTn id="53" fill="hold">
                      <p:stCondLst>
                        <p:cond delay="indefinite"/>
                      </p:stCondLst>
                      <p:childTnLst>
                        <p:par>
                          <p:cTn id="54" fill="hold">
                            <p:stCondLst>
                              <p:cond delay="0"/>
                            </p:stCondLst>
                            <p:childTnLst>
                              <p:par>
                                <p:cTn id="55" presetID="24" presetClass="entr" presetSubtype="0" fill="hold" grpId="0" nodeType="clickEffect">
                                  <p:stCondLst>
                                    <p:cond delay="0"/>
                                  </p:stCondLst>
                                  <p:childTnLst>
                                    <p:set>
                                      <p:cBhvr>
                                        <p:cTn id="56" dur="1" fill="hold">
                                          <p:stCondLst>
                                            <p:cond delay="0"/>
                                          </p:stCondLst>
                                        </p:cTn>
                                        <p:tgtEl>
                                          <p:spTgt spid="3">
                                            <p:txEl>
                                              <p:pRg st="9" end="9"/>
                                            </p:txEl>
                                          </p:spTgt>
                                        </p:tgtEl>
                                        <p:attrNameLst>
                                          <p:attrName>style.visibility</p:attrName>
                                        </p:attrNameLst>
                                      </p:cBhvr>
                                      <p:to>
                                        <p:strVal val="visible"/>
                                      </p:to>
                                    </p:set>
                                    <p:anim to="" calcmode="lin" valueType="num">
                                      <p:cBhvr>
                                        <p:cTn id="57" dur="1" fill="hold"/>
                                        <p:tgtEl>
                                          <p:spTgt spid="3">
                                            <p:txEl>
                                              <p:pRg st="9" end="9"/>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0.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solidFill>
            <a:schemeClr val="accent5">
              <a:lumMod val="20000"/>
              <a:lumOff val="80000"/>
            </a:schemeClr>
          </a:solidFill>
        </p:spPr>
        <p:txBody>
          <a:bodyPr>
            <a:normAutofit fontScale="92500"/>
          </a:bodyPr>
          <a:lstStyle/>
          <a:p>
            <a:pPr>
              <a:lnSpc>
                <a:spcPct val="90000"/>
              </a:lnSpc>
              <a:buNone/>
              <a:defRPr/>
            </a:pPr>
            <a:r>
              <a:rPr lang="es-CO" dirty="0" smtClean="0"/>
              <a:t>La tradición igual autoridad que la Biblia          1.515</a:t>
            </a:r>
          </a:p>
          <a:p>
            <a:pPr>
              <a:lnSpc>
                <a:spcPct val="90000"/>
              </a:lnSpc>
              <a:defRPr/>
            </a:pPr>
            <a:endParaRPr lang="es-CO" dirty="0" smtClean="0"/>
          </a:p>
          <a:p>
            <a:pPr>
              <a:lnSpc>
                <a:spcPct val="90000"/>
              </a:lnSpc>
              <a:buNone/>
              <a:defRPr/>
            </a:pPr>
            <a:r>
              <a:rPr lang="es-CO" dirty="0" smtClean="0"/>
              <a:t>Se añaden los libros apócrifos,                             1.516 </a:t>
            </a:r>
          </a:p>
          <a:p>
            <a:pPr>
              <a:lnSpc>
                <a:spcPct val="90000"/>
              </a:lnSpc>
              <a:defRPr/>
            </a:pPr>
            <a:endParaRPr lang="es-CO" dirty="0" smtClean="0"/>
          </a:p>
          <a:p>
            <a:pPr>
              <a:lnSpc>
                <a:spcPct val="90000"/>
              </a:lnSpc>
              <a:buNone/>
              <a:defRPr/>
            </a:pPr>
            <a:r>
              <a:rPr lang="es-CO" dirty="0" smtClean="0"/>
              <a:t>Dogma de la Inmaculada Concepción                 1.854</a:t>
            </a:r>
          </a:p>
          <a:p>
            <a:pPr>
              <a:lnSpc>
                <a:spcPct val="90000"/>
              </a:lnSpc>
              <a:defRPr/>
            </a:pPr>
            <a:endParaRPr lang="es-CO" dirty="0" smtClean="0"/>
          </a:p>
          <a:p>
            <a:pPr>
              <a:lnSpc>
                <a:spcPct val="90000"/>
              </a:lnSpc>
              <a:buNone/>
              <a:defRPr/>
            </a:pPr>
            <a:r>
              <a:rPr lang="es-CO" dirty="0" smtClean="0"/>
              <a:t>Dogma de la infabilidad del dirigente               1.870</a:t>
            </a:r>
          </a:p>
          <a:p>
            <a:pPr>
              <a:lnSpc>
                <a:spcPct val="90000"/>
              </a:lnSpc>
              <a:defRPr/>
            </a:pPr>
            <a:endParaRPr lang="es-CO" dirty="0" smtClean="0"/>
          </a:p>
          <a:p>
            <a:pPr>
              <a:lnSpc>
                <a:spcPct val="90000"/>
              </a:lnSpc>
              <a:buNone/>
              <a:defRPr/>
            </a:pPr>
            <a:r>
              <a:rPr lang="es-CO" dirty="0" smtClean="0"/>
              <a:t>Además sin fecha exacta: bautismo infantil, aspersión y el pecado original.</a:t>
            </a:r>
            <a:endParaRPr lang="es-ES"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strVal val="#ppt_w*0.70"/>
                                          </p:val>
                                        </p:tav>
                                        <p:tav tm="100000">
                                          <p:val>
                                            <p:strVal val="#ppt_w"/>
                                          </p:val>
                                        </p:tav>
                                      </p:tavLst>
                                    </p:anim>
                                    <p:anim calcmode="lin" valueType="num">
                                      <p:cBhvr>
                                        <p:cTn id="8" dur="1000" fill="hold"/>
                                        <p:tgtEl>
                                          <p:spTgt spid="3">
                                            <p:bg/>
                                          </p:spTgt>
                                        </p:tgtEl>
                                        <p:attrNameLst>
                                          <p:attrName>ppt_h</p:attrName>
                                        </p:attrNameLst>
                                      </p:cBhvr>
                                      <p:tavLst>
                                        <p:tav tm="0">
                                          <p:val>
                                            <p:strVal val="#ppt_h"/>
                                          </p:val>
                                        </p:tav>
                                        <p:tav tm="100000">
                                          <p:val>
                                            <p:strVal val="#ppt_h"/>
                                          </p:val>
                                        </p:tav>
                                      </p:tavLst>
                                    </p:anim>
                                    <p:animEffect transition="in" filter="fade">
                                      <p:cBhvr>
                                        <p:cTn id="9" dur="10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p:cTn id="35" dur="1000" fill="hold"/>
                                        <p:tgtEl>
                                          <p:spTgt spid="3">
                                            <p:txEl>
                                              <p:pRg st="6" end="6"/>
                                            </p:txEl>
                                          </p:spTgt>
                                        </p:tgtEl>
                                        <p:attrNameLst>
                                          <p:attrName>ppt_w</p:attrName>
                                        </p:attrNameLst>
                                      </p:cBhvr>
                                      <p:tavLst>
                                        <p:tav tm="0">
                                          <p:val>
                                            <p:strVal val="#ppt_w*0.70"/>
                                          </p:val>
                                        </p:tav>
                                        <p:tav tm="100000">
                                          <p:val>
                                            <p:strVal val="#ppt_w"/>
                                          </p:val>
                                        </p:tav>
                                      </p:tavLst>
                                    </p:anim>
                                    <p:anim calcmode="lin" valueType="num">
                                      <p:cBhvr>
                                        <p:cTn id="36" dur="1000" fill="hold"/>
                                        <p:tgtEl>
                                          <p:spTgt spid="3">
                                            <p:txEl>
                                              <p:pRg st="6" end="6"/>
                                            </p:txEl>
                                          </p:spTgt>
                                        </p:tgtEl>
                                        <p:attrNameLst>
                                          <p:attrName>ppt_h</p:attrName>
                                        </p:attrNameLst>
                                      </p:cBhvr>
                                      <p:tavLst>
                                        <p:tav tm="0">
                                          <p:val>
                                            <p:strVal val="#ppt_h"/>
                                          </p:val>
                                        </p:tav>
                                        <p:tav tm="100000">
                                          <p:val>
                                            <p:strVal val="#ppt_h"/>
                                          </p:val>
                                        </p:tav>
                                      </p:tavLst>
                                    </p:anim>
                                    <p:animEffect transition="in" filter="fade">
                                      <p:cBhvr>
                                        <p:cTn id="37" dur="1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 calcmode="lin" valueType="num">
                                      <p:cBhvr>
                                        <p:cTn id="42" dur="1000" fill="hold"/>
                                        <p:tgtEl>
                                          <p:spTgt spid="3">
                                            <p:txEl>
                                              <p:pRg st="8" end="8"/>
                                            </p:txEl>
                                          </p:spTgt>
                                        </p:tgtEl>
                                        <p:attrNameLst>
                                          <p:attrName>ppt_w</p:attrName>
                                        </p:attrNameLst>
                                      </p:cBhvr>
                                      <p:tavLst>
                                        <p:tav tm="0">
                                          <p:val>
                                            <p:strVal val="#ppt_w*0.70"/>
                                          </p:val>
                                        </p:tav>
                                        <p:tav tm="100000">
                                          <p:val>
                                            <p:strVal val="#ppt_w"/>
                                          </p:val>
                                        </p:tav>
                                      </p:tavLst>
                                    </p:anim>
                                    <p:anim calcmode="lin" valueType="num">
                                      <p:cBhvr>
                                        <p:cTn id="43" dur="1000" fill="hold"/>
                                        <p:tgtEl>
                                          <p:spTgt spid="3">
                                            <p:txEl>
                                              <p:pRg st="8" end="8"/>
                                            </p:txEl>
                                          </p:spTgt>
                                        </p:tgtEl>
                                        <p:attrNameLst>
                                          <p:attrName>ppt_h</p:attrName>
                                        </p:attrNameLst>
                                      </p:cBhvr>
                                      <p:tavLst>
                                        <p:tav tm="0">
                                          <p:val>
                                            <p:strVal val="#ppt_h"/>
                                          </p:val>
                                        </p:tav>
                                        <p:tav tm="100000">
                                          <p:val>
                                            <p:strVal val="#ppt_h"/>
                                          </p:val>
                                        </p:tav>
                                      </p:tavLst>
                                    </p:anim>
                                    <p:animEffect transition="in" filter="fade">
                                      <p:cBhvr>
                                        <p:cTn id="44" dur="1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4690864" cy="5505475"/>
          </a:xfrm>
          <a:solidFill>
            <a:schemeClr val="tx2">
              <a:lumMod val="20000"/>
              <a:lumOff val="80000"/>
            </a:schemeClr>
          </a:solidFill>
        </p:spPr>
        <p:txBody>
          <a:bodyPr>
            <a:normAutofit fontScale="77500" lnSpcReduction="20000"/>
          </a:bodyPr>
          <a:lstStyle/>
          <a:p>
            <a:pPr algn="ctr">
              <a:buNone/>
            </a:pPr>
            <a:r>
              <a:rPr lang="es-CO" dirty="0" smtClean="0"/>
              <a:t>  </a:t>
            </a:r>
            <a:r>
              <a:rPr lang="es-CO" sz="4800" dirty="0" smtClean="0"/>
              <a:t>Con esto estarían contradiciendo las Palabras de Jesús a quien profesan obedecer: “En vano me honran, enseñando como doctrinas, </a:t>
            </a:r>
            <a:r>
              <a:rPr lang="es-CO" sz="4800" b="1" u="sng" dirty="0" smtClean="0">
                <a:solidFill>
                  <a:srgbClr val="0066FF"/>
                </a:solidFill>
                <a:effectLst>
                  <a:outerShdw blurRad="38100" dist="38100" dir="2700000" algn="tl">
                    <a:srgbClr val="C0C0C0"/>
                  </a:outerShdw>
                </a:effectLst>
              </a:rPr>
              <a:t>mandamientos de hombres</a:t>
            </a:r>
            <a:r>
              <a:rPr lang="es-CO" sz="4800" dirty="0" smtClean="0"/>
              <a:t>” </a:t>
            </a:r>
            <a:r>
              <a:rPr lang="es-CO" sz="4800" dirty="0" smtClean="0">
                <a:solidFill>
                  <a:srgbClr val="FF0000"/>
                </a:solidFill>
              </a:rPr>
              <a:t>(Mat.15:9).</a:t>
            </a:r>
            <a:endParaRPr lang="es-ES" sz="4800" dirty="0" smtClean="0">
              <a:solidFill>
                <a:srgbClr val="FF0000"/>
              </a:solidFill>
            </a:endParaRPr>
          </a:p>
          <a:p>
            <a:endParaRPr lang="es-CO" sz="4800" dirty="0"/>
          </a:p>
        </p:txBody>
      </p:sp>
      <p:pic>
        <p:nvPicPr>
          <p:cNvPr id="6146" name="Picture 2" descr="http://t2.gstatic.com/images?q=tbn:ANd9GcQAJm5hJxz53Bg12KbyW9HqLSAX6QU5uFDYE_unGysFBKN3hsYM"/>
          <p:cNvPicPr>
            <a:picLocks noChangeAspect="1" noChangeArrowheads="1"/>
          </p:cNvPicPr>
          <p:nvPr/>
        </p:nvPicPr>
        <p:blipFill>
          <a:blip r:embed="rId2" cstate="print"/>
          <a:srcRect/>
          <a:stretch>
            <a:fillRect/>
          </a:stretch>
        </p:blipFill>
        <p:spPr bwMode="auto">
          <a:xfrm>
            <a:off x="5580112" y="1484784"/>
            <a:ext cx="2952328" cy="3816424"/>
          </a:xfrm>
          <a:prstGeom prst="rect">
            <a:avLst/>
          </a:prstGeom>
          <a:noFill/>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accent2">
              <a:lumMod val="20000"/>
              <a:lumOff val="80000"/>
            </a:schemeClr>
          </a:solidFill>
        </p:spPr>
        <p:txBody>
          <a:bodyPr>
            <a:normAutofit fontScale="90000"/>
          </a:bodyPr>
          <a:lstStyle/>
          <a:p>
            <a:r>
              <a:rPr lang="es-CO" dirty="0" smtClean="0"/>
              <a:t/>
            </a:r>
            <a:br>
              <a:rPr lang="es-CO" dirty="0" smtClean="0"/>
            </a:br>
            <a:r>
              <a:rPr lang="es-CO" sz="5300" b="1" dirty="0" smtClean="0">
                <a:latin typeface="Agency FB" pitchFamily="34" charset="0"/>
              </a:rPr>
              <a:t>Legislación dominical universal </a:t>
            </a:r>
            <a:br>
              <a:rPr lang="es-CO" sz="5300" b="1" dirty="0" smtClean="0">
                <a:latin typeface="Agency FB" pitchFamily="34" charset="0"/>
              </a:rPr>
            </a:br>
            <a:endParaRPr lang="es-CO" b="1" dirty="0">
              <a:latin typeface="Agency FB" pitchFamily="34" charset="0"/>
            </a:endParaRPr>
          </a:p>
        </p:txBody>
      </p:sp>
      <p:sp>
        <p:nvSpPr>
          <p:cNvPr id="3" name="2 Marcador de contenido"/>
          <p:cNvSpPr>
            <a:spLocks noGrp="1"/>
          </p:cNvSpPr>
          <p:nvPr>
            <p:ph idx="1"/>
          </p:nvPr>
        </p:nvSpPr>
        <p:spPr>
          <a:xfrm>
            <a:off x="0" y="1600200"/>
            <a:ext cx="8686800" cy="2548880"/>
          </a:xfrm>
          <a:blipFill>
            <a:blip r:embed="rId2" cstate="print"/>
            <a:tile tx="0" ty="0" sx="100000" sy="100000" flip="none" algn="tl"/>
          </a:blipFill>
        </p:spPr>
        <p:txBody>
          <a:bodyPr>
            <a:normAutofit fontScale="92500" lnSpcReduction="20000"/>
          </a:bodyPr>
          <a:lstStyle/>
          <a:p>
            <a:pPr>
              <a:buNone/>
            </a:pPr>
            <a:r>
              <a:rPr lang="es-CO" dirty="0" smtClean="0"/>
              <a:t>      </a:t>
            </a:r>
            <a:r>
              <a:rPr lang="es-CO" u="sng" dirty="0" smtClean="0">
                <a:solidFill>
                  <a:srgbClr val="FF0000"/>
                </a:solidFill>
              </a:rPr>
              <a:t>Se repetirá la historia</a:t>
            </a:r>
            <a:r>
              <a:rPr lang="es-CO" dirty="0" smtClean="0">
                <a:solidFill>
                  <a:srgbClr val="FF0000"/>
                </a:solidFill>
              </a:rPr>
              <a:t>.</a:t>
            </a:r>
          </a:p>
          <a:p>
            <a:pPr>
              <a:buNone/>
            </a:pPr>
            <a:r>
              <a:rPr lang="es-CO" dirty="0" smtClean="0"/>
              <a:t>     </a:t>
            </a:r>
            <a:r>
              <a:rPr lang="es-CO" dirty="0" smtClean="0">
                <a:solidFill>
                  <a:srgbClr val="FF0000"/>
                </a:solidFill>
              </a:rPr>
              <a:t>Apoc.13:2</a:t>
            </a:r>
            <a:r>
              <a:rPr lang="es-CO" dirty="0" smtClean="0"/>
              <a:t>. “Y la bestia que vi era semejante a un leopardo (Grecia, y sus pies como de oso (Medo percia), y su boca como boca de león (Babilonia. </a:t>
            </a:r>
            <a:r>
              <a:rPr lang="es-CO" dirty="0" smtClean="0">
                <a:solidFill>
                  <a:srgbClr val="0070C0"/>
                </a:solidFill>
              </a:rPr>
              <a:t>Y el dragón le dio su poder y su trono, y grande autoridad”</a:t>
            </a:r>
          </a:p>
        </p:txBody>
      </p:sp>
      <p:sp>
        <p:nvSpPr>
          <p:cNvPr id="5" name="4 Rectángulo"/>
          <p:cNvSpPr/>
          <p:nvPr/>
        </p:nvSpPr>
        <p:spPr>
          <a:xfrm>
            <a:off x="0" y="4293096"/>
            <a:ext cx="5940152" cy="2308324"/>
          </a:xfrm>
          <a:prstGeom prst="rect">
            <a:avLst/>
          </a:prstGeom>
          <a:solidFill>
            <a:schemeClr val="accent2">
              <a:lumMod val="20000"/>
              <a:lumOff val="80000"/>
            </a:schemeClr>
          </a:solidFill>
        </p:spPr>
        <p:txBody>
          <a:bodyPr wrap="square">
            <a:spAutoFit/>
          </a:bodyPr>
          <a:lstStyle/>
          <a:p>
            <a:pPr algn="ctr">
              <a:buNone/>
            </a:pPr>
            <a:r>
              <a:rPr lang="es-CO" sz="2400" dirty="0" smtClean="0"/>
              <a:t>Roma papal, al recibir del</a:t>
            </a:r>
            <a:r>
              <a:rPr lang="es-CO" sz="2400" dirty="0" smtClean="0">
                <a:solidFill>
                  <a:srgbClr val="0070C0"/>
                </a:solidFill>
              </a:rPr>
              <a:t> “dragón  </a:t>
            </a:r>
            <a:r>
              <a:rPr lang="es-CO" sz="2400" dirty="0" smtClean="0">
                <a:solidFill>
                  <a:srgbClr val="FF0000"/>
                </a:solidFill>
              </a:rPr>
              <a:t>(el diablo, Apoc.12:9)</a:t>
            </a:r>
            <a:r>
              <a:rPr lang="es-CO" sz="2400" dirty="0" smtClean="0">
                <a:solidFill>
                  <a:srgbClr val="0070C0"/>
                </a:solidFill>
              </a:rPr>
              <a:t>, su poder y su trono, y grande autoridad” </a:t>
            </a:r>
            <a:r>
              <a:rPr lang="es-CO" sz="2400" dirty="0" smtClean="0"/>
              <a:t>extendió sus dominios por todo el planeta, haciendo que todos los hombres le obedecieran. “</a:t>
            </a:r>
            <a:r>
              <a:rPr lang="es-CO" sz="2400" b="1" dirty="0" smtClean="0"/>
              <a:t>Y se maravilló toda la tierra en pos de la bestia</a:t>
            </a:r>
            <a:r>
              <a:rPr lang="es-CO" sz="2400" dirty="0" smtClean="0"/>
              <a:t>”</a:t>
            </a:r>
            <a:r>
              <a:rPr lang="es-CO" sz="2400" dirty="0" smtClean="0">
                <a:solidFill>
                  <a:srgbClr val="FF0000"/>
                </a:solidFill>
              </a:rPr>
              <a:t> (Verso 3).</a:t>
            </a:r>
            <a:endParaRPr lang="es-CO" sz="2400" dirty="0">
              <a:solidFill>
                <a:srgbClr val="FF0000"/>
              </a:solidFill>
            </a:endParaRPr>
          </a:p>
        </p:txBody>
      </p:sp>
      <p:pic>
        <p:nvPicPr>
          <p:cNvPr id="66562" name="Picture 2" descr="http://t1.gstatic.com/images?q=tbn:ANd9GcRBJg9wp57Gt2j88YaVN5XllJ6uh-b3AD3i-9sJj_gM5wNJ4M1wrw"/>
          <p:cNvPicPr>
            <a:picLocks noChangeAspect="1" noChangeArrowheads="1"/>
          </p:cNvPicPr>
          <p:nvPr/>
        </p:nvPicPr>
        <p:blipFill>
          <a:blip r:embed="rId3" cstate="print"/>
          <a:srcRect/>
          <a:stretch>
            <a:fillRect/>
          </a:stretch>
        </p:blipFill>
        <p:spPr bwMode="auto">
          <a:xfrm>
            <a:off x="6156176" y="4365104"/>
            <a:ext cx="2736304" cy="230425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
                                        <p:tgtEl>
                                          <p:spTgt spid="4"/>
                                        </p:tgtEl>
                                      </p:cBhvr>
                                    </p:animEffect>
                                    <p:anim calcmode="lin" valueType="num">
                                      <p:cBhvr>
                                        <p:cTn id="8" dur="400" fill="hold"/>
                                        <p:tgtEl>
                                          <p:spTgt spid="4"/>
                                        </p:tgtEl>
                                        <p:attrNameLst>
                                          <p:attrName>ppt_x</p:attrName>
                                        </p:attrNameLst>
                                      </p:cBhvr>
                                      <p:tavLst>
                                        <p:tav tm="0">
                                          <p:val>
                                            <p:strVal val="#ppt_x"/>
                                          </p:val>
                                        </p:tav>
                                        <p:tav tm="100000">
                                          <p:val>
                                            <p:strVal val="#ppt_x"/>
                                          </p:val>
                                        </p:tav>
                                      </p:tavLst>
                                    </p:anim>
                                    <p:anim calcmode="lin" valueType="num">
                                      <p:cBhvr>
                                        <p:cTn id="9" dur="400" fill="hold"/>
                                        <p:tgtEl>
                                          <p:spTgt spid="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bg/>
                                          </p:spTgt>
                                        </p:tgtEl>
                                        <p:attrNameLst>
                                          <p:attrName>style.visibility</p:attrName>
                                        </p:attrNameLst>
                                      </p:cBhvr>
                                      <p:to>
                                        <p:strVal val="visible"/>
                                      </p:to>
                                    </p:set>
                                    <p:animEffect transition="in" filter="fade">
                                      <p:cBhvr>
                                        <p:cTn id="16" dur="100"/>
                                        <p:tgtEl>
                                          <p:spTgt spid="3">
                                            <p:bg/>
                                          </p:spTgt>
                                        </p:tgtEl>
                                      </p:cBhvr>
                                    </p:animEffect>
                                    <p:anim calcmode="lin" valueType="num">
                                      <p:cBhvr>
                                        <p:cTn id="17" dur="400" fill="hold"/>
                                        <p:tgtEl>
                                          <p:spTgt spid="3">
                                            <p:bg/>
                                          </p:spTgt>
                                        </p:tgtEl>
                                        <p:attrNameLst>
                                          <p:attrName>ppt_x</p:attrName>
                                        </p:attrNameLst>
                                      </p:cBhvr>
                                      <p:tavLst>
                                        <p:tav tm="0">
                                          <p:val>
                                            <p:strVal val="#ppt_x"/>
                                          </p:val>
                                        </p:tav>
                                        <p:tav tm="100000">
                                          <p:val>
                                            <p:strVal val="#ppt_x"/>
                                          </p:val>
                                        </p:tav>
                                      </p:tavLst>
                                    </p:anim>
                                    <p:anim calcmode="lin" valueType="num">
                                      <p:cBhvr>
                                        <p:cTn id="18" dur="400" fill="hold"/>
                                        <p:tgtEl>
                                          <p:spTgt spid="3">
                                            <p:bg/>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100"/>
                                        <p:tgtEl>
                                          <p:spTgt spid="3">
                                            <p:txEl>
                                              <p:pRg st="0" end="0"/>
                                            </p:txEl>
                                          </p:spTgt>
                                        </p:tgtEl>
                                      </p:cBhvr>
                                    </p:animEffect>
                                    <p:anim calcmode="lin" valueType="num">
                                      <p:cBhvr>
                                        <p:cTn id="26"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1" end="1"/>
                                            </p:txEl>
                                          </p:spTgt>
                                        </p:tgtEl>
                                        <p:attrNameLst>
                                          <p:attrName>style.visibility</p:attrName>
                                        </p:attrNameLst>
                                      </p:cBhvr>
                                      <p:to>
                                        <p:strVal val="visible"/>
                                      </p:to>
                                    </p:set>
                                    <p:animEffect transition="in" filter="fade">
                                      <p:cBhvr>
                                        <p:cTn id="34" dur="100"/>
                                        <p:tgtEl>
                                          <p:spTgt spid="3">
                                            <p:txEl>
                                              <p:pRg st="1" end="1"/>
                                            </p:txEl>
                                          </p:spTgt>
                                        </p:tgtEl>
                                      </p:cBhvr>
                                    </p:animEffect>
                                    <p:anim calcmode="lin" valueType="num">
                                      <p:cBhvr>
                                        <p:cTn id="35"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4" fill="hold" nodeType="clickEffect">
                                  <p:stCondLst>
                                    <p:cond delay="0"/>
                                  </p:stCondLst>
                                  <p:childTnLst>
                                    <p:set>
                                      <p:cBhvr>
                                        <p:cTn id="42" dur="1" fill="hold">
                                          <p:stCondLst>
                                            <p:cond delay="0"/>
                                          </p:stCondLst>
                                        </p:cTn>
                                        <p:tgtEl>
                                          <p:spTgt spid="66562"/>
                                        </p:tgtEl>
                                        <p:attrNameLst>
                                          <p:attrName>style.visibility</p:attrName>
                                        </p:attrNameLst>
                                      </p:cBhvr>
                                      <p:to>
                                        <p:strVal val="visible"/>
                                      </p:to>
                                    </p:set>
                                    <p:animEffect transition="in" filter="wheel(4)">
                                      <p:cBhvr>
                                        <p:cTn id="43" dur="2000"/>
                                        <p:tgtEl>
                                          <p:spTgt spid="66562"/>
                                        </p:tgtEl>
                                      </p:cBhvr>
                                    </p:animEffect>
                                  </p:childTnLst>
                                </p:cTn>
                              </p:par>
                            </p:childTnLst>
                          </p:cTn>
                        </p:par>
                      </p:childTnLst>
                    </p:cTn>
                  </p:par>
                  <p:par>
                    <p:cTn id="44" fill="hold">
                      <p:stCondLst>
                        <p:cond delay="indefinite"/>
                      </p:stCondLst>
                      <p:childTnLst>
                        <p:par>
                          <p:cTn id="45" fill="hold">
                            <p:stCondLst>
                              <p:cond delay="0"/>
                            </p:stCondLst>
                            <p:childTnLst>
                              <p:par>
                                <p:cTn id="46" presetID="21" presetClass="entr" presetSubtype="4" fill="hold" grpId="0" nodeType="click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wheel(4)">
                                      <p:cBhvr>
                                        <p:cTn id="4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animBg="1"/>
      <p:bldP spid="5"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448271"/>
          </a:xfrm>
          <a:solidFill>
            <a:schemeClr val="accent6">
              <a:lumMod val="20000"/>
              <a:lumOff val="80000"/>
            </a:schemeClr>
          </a:solidFill>
        </p:spPr>
        <p:txBody>
          <a:bodyPr>
            <a:normAutofit fontScale="92500" lnSpcReduction="20000"/>
          </a:bodyPr>
          <a:lstStyle/>
          <a:p>
            <a:pPr>
              <a:buNone/>
            </a:pPr>
            <a:r>
              <a:rPr lang="es-CO" dirty="0" smtClean="0"/>
              <a:t>    Ahora, con el apoyo de la segunda bestia, que como hemos visto, es el protestantismo apóstata. “Será ensalzada la falsa religión. </a:t>
            </a:r>
            <a:r>
              <a:rPr lang="es-CO" u="sng" dirty="0" smtClean="0">
                <a:solidFill>
                  <a:srgbClr val="0070C0"/>
                </a:solidFill>
              </a:rPr>
              <a:t>El primer día de la semana un día común de trabajo que no tiene ninguna santidad (en la Biblia), será erigido como la imagen de Babilonia</a:t>
            </a:r>
            <a:r>
              <a:rPr lang="es-CO" dirty="0" smtClean="0"/>
              <a:t>. </a:t>
            </a:r>
          </a:p>
        </p:txBody>
      </p:sp>
      <p:sp>
        <p:nvSpPr>
          <p:cNvPr id="4" name="3 Rectángulo"/>
          <p:cNvSpPr/>
          <p:nvPr/>
        </p:nvSpPr>
        <p:spPr>
          <a:xfrm>
            <a:off x="323528" y="3212976"/>
            <a:ext cx="4536504" cy="3539430"/>
          </a:xfrm>
          <a:prstGeom prst="rect">
            <a:avLst/>
          </a:prstGeom>
          <a:solidFill>
            <a:srgbClr val="FFC000"/>
          </a:solidFill>
        </p:spPr>
        <p:txBody>
          <a:bodyPr wrap="square">
            <a:spAutoFit/>
          </a:bodyPr>
          <a:lstStyle/>
          <a:p>
            <a:pPr algn="ctr">
              <a:buNone/>
            </a:pPr>
            <a:r>
              <a:rPr lang="es-CO" sz="2800" dirty="0" smtClean="0"/>
              <a:t> Se ordenará a todas las naciones y lenguas y pueblos que rindan culto al falso día de reposo... El decreto que ordena el culto de este día [el domingo] será promulgado en todo el mundo.-</a:t>
            </a:r>
            <a:r>
              <a:rPr lang="es-CO" sz="2800" dirty="0" smtClean="0">
                <a:solidFill>
                  <a:srgbClr val="FF0000"/>
                </a:solidFill>
              </a:rPr>
              <a:t>7CBA 987 (1897). </a:t>
            </a:r>
          </a:p>
        </p:txBody>
      </p:sp>
      <p:pic>
        <p:nvPicPr>
          <p:cNvPr id="2050" name="Picture 2" descr="http://t1.gstatic.com/images?q=tbn:ANd9GcRACEqMsKnS9aN4LsNGAu_XvwjeZ8zyuK9oMeNzmidX9Re24YL-Ew"/>
          <p:cNvPicPr>
            <a:picLocks noChangeAspect="1" noChangeArrowheads="1"/>
          </p:cNvPicPr>
          <p:nvPr/>
        </p:nvPicPr>
        <p:blipFill>
          <a:blip r:embed="rId2" cstate="print"/>
          <a:srcRect/>
          <a:stretch>
            <a:fillRect/>
          </a:stretch>
        </p:blipFill>
        <p:spPr bwMode="auto">
          <a:xfrm>
            <a:off x="5004048" y="2924944"/>
            <a:ext cx="3744416" cy="36004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fade">
                                      <p:cBhvr>
                                        <p:cTn id="17" dur="100"/>
                                        <p:tgtEl>
                                          <p:spTgt spid="2050"/>
                                        </p:tgtEl>
                                      </p:cBhvr>
                                    </p:animEffect>
                                    <p:anim calcmode="lin" valueType="num">
                                      <p:cBhvr>
                                        <p:cTn id="18" dur="400" fill="hold"/>
                                        <p:tgtEl>
                                          <p:spTgt spid="2050"/>
                                        </p:tgtEl>
                                        <p:attrNameLst>
                                          <p:attrName>ppt_x</p:attrName>
                                        </p:attrNameLst>
                                      </p:cBhvr>
                                      <p:tavLst>
                                        <p:tav tm="0">
                                          <p:val>
                                            <p:strVal val="#ppt_x"/>
                                          </p:val>
                                        </p:tav>
                                        <p:tav tm="100000">
                                          <p:val>
                                            <p:strVal val="#ppt_x"/>
                                          </p:val>
                                        </p:tav>
                                      </p:tavLst>
                                    </p:anim>
                                    <p:anim calcmode="lin" valueType="num">
                                      <p:cBhvr>
                                        <p:cTn id="19" dur="400" fill="hold"/>
                                        <p:tgtEl>
                                          <p:spTgt spid="2050"/>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205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205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1" presetClass="entr" presetSubtype="4"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4)">
                                      <p:cBhvr>
                                        <p:cTn id="2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5292080" cy="6858000"/>
          </a:xfrm>
          <a:solidFill>
            <a:schemeClr val="accent6">
              <a:lumMod val="20000"/>
              <a:lumOff val="80000"/>
            </a:schemeClr>
          </a:solidFill>
        </p:spPr>
        <p:txBody>
          <a:bodyPr>
            <a:normAutofit fontScale="92500" lnSpcReduction="10000"/>
          </a:bodyPr>
          <a:lstStyle/>
          <a:p>
            <a:pPr algn="ctr">
              <a:buNone/>
            </a:pPr>
            <a:r>
              <a:rPr lang="es-CO" dirty="0" smtClean="0"/>
              <a:t>    Cuando los Estados Unidos, el país de la libertad religiosa, se una con el papado para forzar la conciencia obligar a los hombres a honrar el falso día de reposo, </a:t>
            </a:r>
            <a:r>
              <a:rPr lang="es-CO" dirty="0" smtClean="0">
                <a:solidFill>
                  <a:srgbClr val="00B0F0"/>
                </a:solidFill>
              </a:rPr>
              <a:t>los habitantes de todo país del globo serán inducidos a seguir su ejemplo</a:t>
            </a:r>
            <a:r>
              <a:rPr lang="es-CO" dirty="0" smtClean="0"/>
              <a:t>.</a:t>
            </a:r>
            <a:r>
              <a:rPr lang="es-CO" dirty="0" smtClean="0">
                <a:solidFill>
                  <a:srgbClr val="FF0000"/>
                </a:solidFill>
              </a:rPr>
              <a:t>-2JT 373 (1900). </a:t>
            </a:r>
          </a:p>
          <a:p>
            <a:endParaRPr lang="es-CO" dirty="0" smtClean="0"/>
          </a:p>
          <a:p>
            <a:pPr algn="ctr">
              <a:buNone/>
            </a:pPr>
            <a:r>
              <a:rPr lang="es-CO" dirty="0" smtClean="0"/>
              <a:t>    </a:t>
            </a:r>
            <a:r>
              <a:rPr lang="es-CO" u="sng" dirty="0" smtClean="0"/>
              <a:t>La cuestión del sábado será el punto culminante en el gran conflicto final en el cual todo el mundo tomará parte</a:t>
            </a:r>
            <a:r>
              <a:rPr lang="es-CO" dirty="0" smtClean="0"/>
              <a:t>.-</a:t>
            </a:r>
            <a:r>
              <a:rPr lang="es-CO" dirty="0" smtClean="0">
                <a:solidFill>
                  <a:srgbClr val="FF0000"/>
                </a:solidFill>
              </a:rPr>
              <a:t>3JT 19 (1900). </a:t>
            </a:r>
          </a:p>
          <a:p>
            <a:endParaRPr lang="es-CO" dirty="0"/>
          </a:p>
        </p:txBody>
      </p:sp>
      <p:pic>
        <p:nvPicPr>
          <p:cNvPr id="4" name="Picture 2" descr="http://t2.gstatic.com/images?q=tbn:ANd9GcQwv9lfM9iOZG2mS_qOLM10pfecYLoZnl-YFymk396NuCKnHhsV"/>
          <p:cNvPicPr>
            <a:picLocks noChangeAspect="1" noChangeArrowheads="1"/>
          </p:cNvPicPr>
          <p:nvPr/>
        </p:nvPicPr>
        <p:blipFill>
          <a:blip r:embed="rId2" cstate="print"/>
          <a:srcRect/>
          <a:stretch>
            <a:fillRect/>
          </a:stretch>
        </p:blipFill>
        <p:spPr bwMode="auto">
          <a:xfrm>
            <a:off x="5364088" y="404664"/>
            <a:ext cx="3528392" cy="3096344"/>
          </a:xfrm>
          <a:prstGeom prst="rect">
            <a:avLst/>
          </a:prstGeom>
          <a:noFill/>
        </p:spPr>
      </p:pic>
      <p:pic>
        <p:nvPicPr>
          <p:cNvPr id="1026" name="Picture 2" descr="http://t1.gstatic.com/images?q=tbn:ANd9GcQJieC9ooN31YEUl2aq5lLAIiYQvZsqFy_CFYkm48dQZWE7SFpU"/>
          <p:cNvPicPr>
            <a:picLocks noChangeAspect="1" noChangeArrowheads="1"/>
          </p:cNvPicPr>
          <p:nvPr/>
        </p:nvPicPr>
        <p:blipFill>
          <a:blip r:embed="rId3" cstate="print"/>
          <a:srcRect/>
          <a:stretch>
            <a:fillRect/>
          </a:stretch>
        </p:blipFill>
        <p:spPr bwMode="auto">
          <a:xfrm>
            <a:off x="5364088" y="3789040"/>
            <a:ext cx="3528392" cy="273630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
                                        <p:tgtEl>
                                          <p:spTgt spid="4"/>
                                        </p:tgtEl>
                                      </p:cBhvr>
                                    </p:animEffect>
                                    <p:anim calcmode="lin" valueType="num">
                                      <p:cBhvr>
                                        <p:cTn id="8" dur="400" fill="hold"/>
                                        <p:tgtEl>
                                          <p:spTgt spid="4"/>
                                        </p:tgtEl>
                                        <p:attrNameLst>
                                          <p:attrName>ppt_x</p:attrName>
                                        </p:attrNameLst>
                                      </p:cBhvr>
                                      <p:tavLst>
                                        <p:tav tm="0">
                                          <p:val>
                                            <p:strVal val="#ppt_x"/>
                                          </p:val>
                                        </p:tav>
                                        <p:tav tm="100000">
                                          <p:val>
                                            <p:strVal val="#ppt_x"/>
                                          </p:val>
                                        </p:tav>
                                      </p:tavLst>
                                    </p:anim>
                                    <p:anim calcmode="lin" valueType="num">
                                      <p:cBhvr>
                                        <p:cTn id="9" dur="400" fill="hold"/>
                                        <p:tgtEl>
                                          <p:spTgt spid="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5" presetClass="entr" presetSubtype="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1000" fill="hold"/>
                                        <p:tgtEl>
                                          <p:spTgt spid="4"/>
                                        </p:tgtEl>
                                        <p:attrNameLst>
                                          <p:attrName>ppt_w</p:attrName>
                                        </p:attrNameLst>
                                      </p:cBhvr>
                                      <p:tavLst>
                                        <p:tav tm="0">
                                          <p:val>
                                            <p:strVal val="#ppt_w*0.70"/>
                                          </p:val>
                                        </p:tav>
                                        <p:tav tm="100000">
                                          <p:val>
                                            <p:strVal val="#ppt_w"/>
                                          </p:val>
                                        </p:tav>
                                      </p:tavLst>
                                    </p:anim>
                                    <p:anim calcmode="lin" valueType="num">
                                      <p:cBhvr>
                                        <p:cTn id="17" dur="1000" fill="hold"/>
                                        <p:tgtEl>
                                          <p:spTgt spid="4"/>
                                        </p:tgtEl>
                                        <p:attrNameLst>
                                          <p:attrName>ppt_h</p:attrName>
                                        </p:attrNameLst>
                                      </p:cBhvr>
                                      <p:tavLst>
                                        <p:tav tm="0">
                                          <p:val>
                                            <p:strVal val="#ppt_h"/>
                                          </p:val>
                                        </p:tav>
                                        <p:tav tm="100000">
                                          <p:val>
                                            <p:strVal val="#ppt_h"/>
                                          </p:val>
                                        </p:tav>
                                      </p:tavLst>
                                    </p:anim>
                                    <p:animEffect transition="in" filter="fade">
                                      <p:cBhvr>
                                        <p:cTn id="18" dur="10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4" fill="hold" grpId="0" nodeType="clickEffect">
                                  <p:stCondLst>
                                    <p:cond delay="0"/>
                                  </p:stCondLst>
                                  <p:childTnLst>
                                    <p:set>
                                      <p:cBhvr>
                                        <p:cTn id="22" dur="1" fill="hold">
                                          <p:stCondLst>
                                            <p:cond delay="0"/>
                                          </p:stCondLst>
                                        </p:cTn>
                                        <p:tgtEl>
                                          <p:spTgt spid="3">
                                            <p:bg/>
                                          </p:spTgt>
                                        </p:tgtEl>
                                        <p:attrNameLst>
                                          <p:attrName>style.visibility</p:attrName>
                                        </p:attrNameLst>
                                      </p:cBhvr>
                                      <p:to>
                                        <p:strVal val="visible"/>
                                      </p:to>
                                    </p:set>
                                    <p:animEffect transition="in" filter="wheel(4)">
                                      <p:cBhvr>
                                        <p:cTn id="23" dur="2000"/>
                                        <p:tgtEl>
                                          <p:spTgt spid="3">
                                            <p:bg/>
                                          </p:spTgt>
                                        </p:tgtEl>
                                      </p:cBhvr>
                                    </p:animEffect>
                                  </p:childTnLst>
                                </p:cTn>
                              </p:par>
                            </p:childTnLst>
                          </p:cTn>
                        </p:par>
                      </p:childTnLst>
                    </p:cTn>
                  </p:par>
                  <p:par>
                    <p:cTn id="24" fill="hold">
                      <p:stCondLst>
                        <p:cond delay="indefinite"/>
                      </p:stCondLst>
                      <p:childTnLst>
                        <p:par>
                          <p:cTn id="25" fill="hold">
                            <p:stCondLst>
                              <p:cond delay="0"/>
                            </p:stCondLst>
                            <p:childTnLst>
                              <p:par>
                                <p:cTn id="26" presetID="21" presetClass="entr" presetSubtype="4" fill="hold" grpId="0" nodeType="clickEffect">
                                  <p:stCondLst>
                                    <p:cond delay="0"/>
                                  </p:stCondLst>
                                  <p:childTnLst>
                                    <p:set>
                                      <p:cBhvr>
                                        <p:cTn id="27" dur="1" fill="hold">
                                          <p:stCondLst>
                                            <p:cond delay="0"/>
                                          </p:stCondLst>
                                        </p:cTn>
                                        <p:tgtEl>
                                          <p:spTgt spid="3">
                                            <p:txEl>
                                              <p:pRg st="0" end="0"/>
                                            </p:txEl>
                                          </p:spTgt>
                                        </p:tgtEl>
                                        <p:attrNameLst>
                                          <p:attrName>style.visibility</p:attrName>
                                        </p:attrNameLst>
                                      </p:cBhvr>
                                      <p:to>
                                        <p:strVal val="visible"/>
                                      </p:to>
                                    </p:set>
                                    <p:animEffect transition="in" filter="wheel(4)">
                                      <p:cBhvr>
                                        <p:cTn id="28" dur="2000"/>
                                        <p:tgtEl>
                                          <p:spTgt spid="3">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3" presetClass="entr" presetSubtype="0" fill="hold" nodeType="clickEffect">
                                  <p:stCondLst>
                                    <p:cond delay="0"/>
                                  </p:stCondLst>
                                  <p:childTnLst>
                                    <p:set>
                                      <p:cBhvr>
                                        <p:cTn id="32" dur="1" fill="hold">
                                          <p:stCondLst>
                                            <p:cond delay="0"/>
                                          </p:stCondLst>
                                        </p:cTn>
                                        <p:tgtEl>
                                          <p:spTgt spid="1026"/>
                                        </p:tgtEl>
                                        <p:attrNameLst>
                                          <p:attrName>style.visibility</p:attrName>
                                        </p:attrNameLst>
                                      </p:cBhvr>
                                      <p:to>
                                        <p:strVal val="visible"/>
                                      </p:to>
                                    </p:set>
                                    <p:animEffect transition="in" filter="fade">
                                      <p:cBhvr>
                                        <p:cTn id="33" dur="100"/>
                                        <p:tgtEl>
                                          <p:spTgt spid="1026"/>
                                        </p:tgtEl>
                                      </p:cBhvr>
                                    </p:animEffect>
                                    <p:anim calcmode="lin" valueType="num">
                                      <p:cBhvr>
                                        <p:cTn id="34" dur="400" fill="hold"/>
                                        <p:tgtEl>
                                          <p:spTgt spid="1026"/>
                                        </p:tgtEl>
                                        <p:attrNameLst>
                                          <p:attrName>ppt_x</p:attrName>
                                        </p:attrNameLst>
                                      </p:cBhvr>
                                      <p:tavLst>
                                        <p:tav tm="0">
                                          <p:val>
                                            <p:strVal val="#ppt_x"/>
                                          </p:val>
                                        </p:tav>
                                        <p:tav tm="100000">
                                          <p:val>
                                            <p:strVal val="#ppt_x"/>
                                          </p:val>
                                        </p:tav>
                                      </p:tavLst>
                                    </p:anim>
                                    <p:anim calcmode="lin" valueType="num">
                                      <p:cBhvr>
                                        <p:cTn id="35" dur="400" fill="hold"/>
                                        <p:tgtEl>
                                          <p:spTgt spid="1026"/>
                                        </p:tgtEl>
                                        <p:attrNameLst>
                                          <p:attrName>ppt_y</p:attrName>
                                        </p:attrNameLst>
                                      </p:cBhvr>
                                      <p:tavLst>
                                        <p:tav tm="0">
                                          <p:val>
                                            <p:strVal val="#ppt_y+0.31"/>
                                          </p:val>
                                        </p:tav>
                                        <p:tav tm="100000">
                                          <p:val>
                                            <p:strVal val="#ppt_y+0.31"/>
                                          </p:val>
                                        </p:tav>
                                      </p:tavLst>
                                    </p:anim>
                                    <p:anim calcmode="lin" valueType="num">
                                      <p:cBhvr>
                                        <p:cTn id="36" dur="600" decel="50000" fill="hold">
                                          <p:stCondLst>
                                            <p:cond delay="400"/>
                                          </p:stCondLst>
                                        </p:cTn>
                                        <p:tgtEl>
                                          <p:spTgt spid="10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7" dur="600" decel="50000" fill="hold">
                                          <p:stCondLst>
                                            <p:cond delay="400"/>
                                          </p:stCondLst>
                                        </p:cTn>
                                        <p:tgtEl>
                                          <p:spTgt spid="10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1" presetClass="entr" presetSubtype="4" fill="hold" nodeType="clickEffect">
                                  <p:stCondLst>
                                    <p:cond delay="0"/>
                                  </p:stCondLst>
                                  <p:childTnLst>
                                    <p:set>
                                      <p:cBhvr>
                                        <p:cTn id="41" dur="1" fill="hold">
                                          <p:stCondLst>
                                            <p:cond delay="0"/>
                                          </p:stCondLst>
                                        </p:cTn>
                                        <p:tgtEl>
                                          <p:spTgt spid="3">
                                            <p:txEl>
                                              <p:pRg st="2" end="2"/>
                                            </p:txEl>
                                          </p:spTgt>
                                        </p:tgtEl>
                                        <p:attrNameLst>
                                          <p:attrName>style.visibility</p:attrName>
                                        </p:attrNameLst>
                                      </p:cBhvr>
                                      <p:to>
                                        <p:strVal val="visible"/>
                                      </p:to>
                                    </p:set>
                                    <p:animEffect transition="in" filter="wheel(4)">
                                      <p:cBhvr>
                                        <p:cTn id="4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1512168"/>
          </a:xfrm>
        </p:spPr>
        <p:txBody>
          <a:bodyPr>
            <a:normAutofit fontScale="85000" lnSpcReduction="20000"/>
          </a:bodyPr>
          <a:lstStyle/>
          <a:p>
            <a:pPr algn="ctr">
              <a:buNone/>
            </a:pPr>
            <a:r>
              <a:rPr lang="es-CO" dirty="0" smtClean="0"/>
              <a:t>   Las demás naciones seguirán el ejemplo de los Estados Unidos. Si bien éstos encabezarán el movimiento, la misma crisis sobrevendrá a nuestro pueblo en todas partes del mundo.-</a:t>
            </a:r>
            <a:r>
              <a:rPr lang="es-CO" dirty="0" smtClean="0">
                <a:solidFill>
                  <a:srgbClr val="FF0000"/>
                </a:solidFill>
              </a:rPr>
              <a:t>3JT 46 (1900). </a:t>
            </a:r>
          </a:p>
        </p:txBody>
      </p:sp>
      <p:sp>
        <p:nvSpPr>
          <p:cNvPr id="4" name="3 Rectángulo"/>
          <p:cNvSpPr/>
          <p:nvPr/>
        </p:nvSpPr>
        <p:spPr>
          <a:xfrm>
            <a:off x="0" y="3645023"/>
            <a:ext cx="5364088" cy="2677656"/>
          </a:xfrm>
          <a:prstGeom prst="rect">
            <a:avLst/>
          </a:prstGeom>
        </p:spPr>
        <p:txBody>
          <a:bodyPr wrap="square">
            <a:spAutoFit/>
          </a:bodyPr>
          <a:lstStyle/>
          <a:p>
            <a:pPr algn="ctr"/>
            <a:r>
              <a:rPr lang="es-CO" sz="2400" b="1" u="sng" dirty="0" smtClean="0">
                <a:solidFill>
                  <a:srgbClr val="0070C0"/>
                </a:solidFill>
              </a:rPr>
              <a:t>Cuando</a:t>
            </a:r>
            <a:r>
              <a:rPr lang="es-CO" sz="2400" dirty="0" smtClean="0"/>
              <a:t> las leyes de los hombres sean exaltadas por sobre las leyes de Dios, </a:t>
            </a:r>
            <a:r>
              <a:rPr lang="es-CO" sz="2400" b="1" u="sng" dirty="0" smtClean="0">
                <a:solidFill>
                  <a:srgbClr val="0070C0"/>
                </a:solidFill>
              </a:rPr>
              <a:t>cuando</a:t>
            </a:r>
            <a:r>
              <a:rPr lang="es-CO" sz="2400" dirty="0" smtClean="0"/>
              <a:t> las potencias de esta tierra traten de obligar a los hombres a guardar el primer día de la semana,</a:t>
            </a:r>
            <a:r>
              <a:rPr lang="es-CO" sz="2400" b="1" u="sng" dirty="0" smtClean="0"/>
              <a:t> sabed que ha llegado el tiempo para que Dios actúe.</a:t>
            </a:r>
            <a:r>
              <a:rPr lang="es-CO" sz="2400" b="1" u="sng" dirty="0" smtClean="0">
                <a:solidFill>
                  <a:srgbClr val="FF0000"/>
                </a:solidFill>
              </a:rPr>
              <a:t>-</a:t>
            </a:r>
            <a:r>
              <a:rPr lang="es-CO" sz="2400" dirty="0" smtClean="0">
                <a:solidFill>
                  <a:srgbClr val="FF0000"/>
                </a:solidFill>
              </a:rPr>
              <a:t>7CBA 991 (1901). </a:t>
            </a:r>
          </a:p>
        </p:txBody>
      </p:sp>
      <p:sp>
        <p:nvSpPr>
          <p:cNvPr id="5" name="4 Rectángulo"/>
          <p:cNvSpPr/>
          <p:nvPr/>
        </p:nvSpPr>
        <p:spPr>
          <a:xfrm>
            <a:off x="3779912" y="1916832"/>
            <a:ext cx="5040560" cy="1569660"/>
          </a:xfrm>
          <a:prstGeom prst="rect">
            <a:avLst/>
          </a:prstGeom>
          <a:solidFill>
            <a:schemeClr val="accent6">
              <a:lumMod val="20000"/>
              <a:lumOff val="80000"/>
            </a:schemeClr>
          </a:solidFill>
        </p:spPr>
        <p:txBody>
          <a:bodyPr wrap="square">
            <a:spAutoFit/>
          </a:bodyPr>
          <a:lstStyle/>
          <a:p>
            <a:pPr algn="ctr"/>
            <a:r>
              <a:rPr lang="es-CO" sz="2400" u="sng" dirty="0" smtClean="0"/>
              <a:t>El reemplazo de lo verdadero por lo falso es el último acto del drama</a:t>
            </a:r>
            <a:r>
              <a:rPr lang="es-CO" sz="2400" dirty="0" smtClean="0"/>
              <a:t>. Dios se manifestará cuando esta sustitución llegue a ser universal.</a:t>
            </a:r>
          </a:p>
        </p:txBody>
      </p:sp>
      <p:pic>
        <p:nvPicPr>
          <p:cNvPr id="65538" name="Picture 2" descr="http://t1.gstatic.com/images?q=tbn:ANd9GcRhmBDRXNK5bdA1L7HFnO6HjJBgmLcOCNQqBFGxcEFVb1DE9kQ_1w"/>
          <p:cNvPicPr>
            <a:picLocks noChangeAspect="1" noChangeArrowheads="1"/>
          </p:cNvPicPr>
          <p:nvPr/>
        </p:nvPicPr>
        <p:blipFill>
          <a:blip r:embed="rId2" cstate="print"/>
          <a:srcRect/>
          <a:stretch>
            <a:fillRect/>
          </a:stretch>
        </p:blipFill>
        <p:spPr bwMode="auto">
          <a:xfrm>
            <a:off x="5292080" y="3717032"/>
            <a:ext cx="3672408" cy="2952328"/>
          </a:xfrm>
          <a:prstGeom prst="rect">
            <a:avLst/>
          </a:prstGeom>
          <a:noFill/>
        </p:spPr>
      </p:pic>
      <p:pic>
        <p:nvPicPr>
          <p:cNvPr id="7" name="Picture 2" descr="http://t1.gstatic.com/images?q=tbn:ANd9GcQJieC9ooN31YEUl2aq5lLAIiYQvZsqFy_CFYkm48dQZWE7SFpU"/>
          <p:cNvPicPr>
            <a:picLocks noChangeAspect="1" noChangeArrowheads="1"/>
          </p:cNvPicPr>
          <p:nvPr/>
        </p:nvPicPr>
        <p:blipFill>
          <a:blip r:embed="rId3" cstate="print"/>
          <a:srcRect/>
          <a:stretch>
            <a:fillRect/>
          </a:stretch>
        </p:blipFill>
        <p:spPr bwMode="auto">
          <a:xfrm>
            <a:off x="611560" y="1700808"/>
            <a:ext cx="2808312" cy="187220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4)">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nodeType="clickEffect">
                                  <p:stCondLst>
                                    <p:cond delay="0"/>
                                  </p:stCondLst>
                                  <p:childTnLst>
                                    <p:set>
                                      <p:cBhvr>
                                        <p:cTn id="21" dur="1" fill="hold">
                                          <p:stCondLst>
                                            <p:cond delay="0"/>
                                          </p:stCondLst>
                                        </p:cTn>
                                        <p:tgtEl>
                                          <p:spTgt spid="65538"/>
                                        </p:tgtEl>
                                        <p:attrNameLst>
                                          <p:attrName>style.visibility</p:attrName>
                                        </p:attrNameLst>
                                      </p:cBhvr>
                                      <p:to>
                                        <p:strVal val="visible"/>
                                      </p:to>
                                    </p:set>
                                    <p:animEffect transition="in" filter="fade">
                                      <p:cBhvr>
                                        <p:cTn id="22" dur="100"/>
                                        <p:tgtEl>
                                          <p:spTgt spid="65538"/>
                                        </p:tgtEl>
                                      </p:cBhvr>
                                    </p:animEffect>
                                    <p:anim calcmode="lin" valueType="num">
                                      <p:cBhvr>
                                        <p:cTn id="23" dur="400" fill="hold"/>
                                        <p:tgtEl>
                                          <p:spTgt spid="65538"/>
                                        </p:tgtEl>
                                        <p:attrNameLst>
                                          <p:attrName>ppt_x</p:attrName>
                                        </p:attrNameLst>
                                      </p:cBhvr>
                                      <p:tavLst>
                                        <p:tav tm="0">
                                          <p:val>
                                            <p:strVal val="#ppt_x"/>
                                          </p:val>
                                        </p:tav>
                                        <p:tav tm="100000">
                                          <p:val>
                                            <p:strVal val="#ppt_x"/>
                                          </p:val>
                                        </p:tav>
                                      </p:tavLst>
                                    </p:anim>
                                    <p:anim calcmode="lin" valueType="num">
                                      <p:cBhvr>
                                        <p:cTn id="24" dur="400" fill="hold"/>
                                        <p:tgtEl>
                                          <p:spTgt spid="65538"/>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6553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6553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1" presetClass="entr" presetSubtype="4"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4)">
                                      <p:cBhvr>
                                        <p:cTn id="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accent6">
              <a:lumMod val="20000"/>
              <a:lumOff val="80000"/>
            </a:schemeClr>
          </a:solidFill>
        </p:spPr>
        <p:txBody>
          <a:bodyPr>
            <a:noAutofit/>
          </a:bodyPr>
          <a:lstStyle/>
          <a:p>
            <a:r>
              <a:rPr lang="es-CO" b="1" dirty="0" smtClean="0">
                <a:latin typeface="Agency FB" pitchFamily="34" charset="0"/>
              </a:rPr>
              <a:t>¿Qué sucederá con los que guardan los Mandamientos de Dios?</a:t>
            </a:r>
            <a:endParaRPr lang="es-CO" b="1" dirty="0">
              <a:latin typeface="Agency FB" pitchFamily="34" charset="0"/>
            </a:endParaRPr>
          </a:p>
        </p:txBody>
      </p:sp>
      <p:sp>
        <p:nvSpPr>
          <p:cNvPr id="3" name="2 Marcador de contenido"/>
          <p:cNvSpPr>
            <a:spLocks noGrp="1"/>
          </p:cNvSpPr>
          <p:nvPr>
            <p:ph idx="1"/>
          </p:nvPr>
        </p:nvSpPr>
        <p:spPr>
          <a:xfrm>
            <a:off x="457200" y="1600200"/>
            <a:ext cx="8229600" cy="4781128"/>
          </a:xfrm>
          <a:solidFill>
            <a:schemeClr val="bg2"/>
          </a:solidFill>
        </p:spPr>
        <p:txBody>
          <a:bodyPr>
            <a:normAutofit fontScale="85000" lnSpcReduction="10000"/>
          </a:bodyPr>
          <a:lstStyle/>
          <a:p>
            <a:pPr>
              <a:buNone/>
            </a:pPr>
            <a:r>
              <a:rPr lang="es-CO" dirty="0" smtClean="0"/>
              <a:t>     </a:t>
            </a:r>
            <a:r>
              <a:rPr lang="es-CO" dirty="0" smtClean="0">
                <a:solidFill>
                  <a:srgbClr val="0070C0"/>
                </a:solidFill>
              </a:rPr>
              <a:t>El mundo entero será incitado a la enemistad contra los adventistas del séptimo día</a:t>
            </a:r>
            <a:r>
              <a:rPr lang="es-CO" dirty="0" smtClean="0"/>
              <a:t>, porque ellos no rendirán pleitesía al papado, honrando el domingo, la institución de este poder anticristiano.-</a:t>
            </a:r>
            <a:r>
              <a:rPr lang="es-CO" dirty="0" smtClean="0">
                <a:solidFill>
                  <a:srgbClr val="FF0000"/>
                </a:solidFill>
              </a:rPr>
              <a:t>TM 37 (1893). </a:t>
            </a:r>
          </a:p>
          <a:p>
            <a:endParaRPr lang="es-CO" dirty="0" smtClean="0"/>
          </a:p>
          <a:p>
            <a:pPr>
              <a:buNone/>
            </a:pPr>
            <a:r>
              <a:rPr lang="es-CO" dirty="0" smtClean="0"/>
              <a:t>     Aquellos que pisotean la ley de Dios, elaborarán leyes humanas que obligarán a la gente a aceptarlas. Los hombres idearán, aconsejarán y planearán lo que los demás harán.</a:t>
            </a:r>
            <a:r>
              <a:rPr lang="es-CO" dirty="0" smtClean="0">
                <a:solidFill>
                  <a:srgbClr val="0070C0"/>
                </a:solidFill>
              </a:rPr>
              <a:t> Todo el mundo guarda el domingo, dicen</a:t>
            </a:r>
            <a:r>
              <a:rPr lang="es-CO" dirty="0" smtClean="0"/>
              <a:t>, y</a:t>
            </a:r>
            <a:r>
              <a:rPr lang="es-CO" u="sng" dirty="0" smtClean="0"/>
              <a:t> ¿por qué este pueblo, tan poco numeroso, no está en armonía con las leyes del país?</a:t>
            </a:r>
            <a:r>
              <a:rPr lang="es-CO" dirty="0" smtClean="0"/>
              <a:t>-</a:t>
            </a:r>
            <a:r>
              <a:rPr lang="es-CO" dirty="0" smtClean="0">
                <a:solidFill>
                  <a:srgbClr val="FF0000"/>
                </a:solidFill>
              </a:rPr>
              <a:t>Ms 163, 1897.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heel(4)">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4)">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4)">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76672"/>
            <a:ext cx="5292080" cy="6381328"/>
          </a:xfrm>
          <a:solidFill>
            <a:schemeClr val="accent2">
              <a:lumMod val="20000"/>
              <a:lumOff val="80000"/>
            </a:schemeClr>
          </a:solidFill>
        </p:spPr>
        <p:txBody>
          <a:bodyPr>
            <a:normAutofit/>
          </a:bodyPr>
          <a:lstStyle/>
          <a:p>
            <a:pPr algn="ctr">
              <a:buNone/>
            </a:pPr>
            <a:r>
              <a:rPr lang="es-CO" dirty="0" smtClean="0"/>
              <a:t>   </a:t>
            </a:r>
          </a:p>
          <a:p>
            <a:pPr algn="ctr">
              <a:buNone/>
            </a:pPr>
            <a:r>
              <a:rPr lang="es-CO" dirty="0" smtClean="0"/>
              <a:t> Hombres en posiciones de autoridad pondrán en vigencia leyes para controlar la conciencia, según el ejemplo del papado. </a:t>
            </a:r>
          </a:p>
          <a:p>
            <a:pPr algn="ctr">
              <a:buNone/>
            </a:pPr>
            <a:r>
              <a:rPr lang="es-CO" dirty="0" smtClean="0"/>
              <a:t>   </a:t>
            </a:r>
          </a:p>
          <a:p>
            <a:pPr algn="ctr">
              <a:buNone/>
            </a:pPr>
            <a:r>
              <a:rPr lang="es-CO" dirty="0" smtClean="0"/>
              <a:t>Babilonia hará que todas las naciones beban del vino del furor de su fornicación. Toda nación se verá envuelta. </a:t>
            </a:r>
          </a:p>
          <a:p>
            <a:endParaRPr lang="es-CO" dirty="0" smtClean="0"/>
          </a:p>
          <a:p>
            <a:endParaRPr lang="es-CO" dirty="0"/>
          </a:p>
        </p:txBody>
      </p:sp>
      <p:sp>
        <p:nvSpPr>
          <p:cNvPr id="155650" name="AutoShape 2" descr="data:image/jpg;base64,/9j/4AAQSkZJRgABAQAAAQABAAD/2wCEAAkGBhMSERUUExQVFRQVFxsYFxgWGBUbGBseGxoaHxkgGBoaHCYeHxojHBcYHy8gJScpLCwuFyAxNTAqNSYrLCkBCQoKDgwOGg8PGjQkHyQsLCwsLywsLCwsLCwsKSksLCwsKiwqLCwsLCksLCwsLCwsLCwsLCwsLCwpLCksLCwsLP/AABEIAKkArAMBIgACEQEDEQH/xAAcAAACAwEBAQEAAAAAAAAAAAAFBgMEBwIBAAj/xABCEAACAQIEAwYDBgQEBAcBAAABAhEAAwQSITEFQVEGEyJhcYEykfAHFEKhscEjM1LRFWJy4RY0gvFDU2Nzg5KyJP/EABoBAAMBAQEBAAAAAAAAAAAAAAIDBAEABQb/xAAuEQACAgEDAgMIAgMBAAAAAAAAAQIRAxIhMQRBE2GRFCIyUXGBofBCUiNTogX/2gAMAwEAAhEDEQA/AMXRoNSsPnVni+ANtpylQevUb686rWjp6fvvR45DuHTLVkyPy/7edTWVgkV7guHM9q/eBGXDqjMDMsHcIMum+vOm5vsyxAuZTdsjxm2H/iwzqLpcDwbqtokzA8a9acpRT3Ga4rkAYRoOvLT8v3r7FsCI01NeYqxkuOkglWKyuxiNR864wh/q+ZqPqIKL1LhnfQEXMOZPqf8Aer2EwDBgTsNatYm0JB+vrWmbh1lCg6xv/vU8p2jEtyq2OGUDWR/ahXEcT6/OjTcOTP5VexfDrZtggAbztzpHfcZEz13Om+tctb09j9TU+MtgMY2qq1zf2qmPka6IrgqNBXzmTVhbem1MukLW7JLa8vKuWH6fvV7B5YPWoL410+vek3uNSoo3TUPtU99elQinx4Eze4wcBwxKHzj6FG7mFIKzHWgPB8cFWD9TRG/xoGDOwj69q87NGblsVQaSLCJq23n7VUuDXeqz8UHi31NVbmO1rI45G2F+IYW6wa0wN9Yzq6+O5bWYHekCchO0weYpVgo3pod6ecFbLqVLsEnvCVg5mAAAjMpLIq6DxDel/tRgIYXRJVwPFlyyecoQCpmR7V6UZUyVx2L3Y7h3fm8O/u24tfBaupaa4CYbM1xlTu0HiYHl01IO2ezha1be3jrz4hwGVO9gi7cwpuRnLjVyuSQZgZT4tKXOxt/AhmGOUsuezkADSALoN2YkZchMiJI2INFcH/hZs2UfIl022V2ZMRmV2tXAWvQCrL3otMgQTlDZtaa3bsnfIVu9k8KbhBx7FjfIZnZHOTvhaLnTUltMxf2iSKbcAtC1fL3u7e0buWy5tM5yYdLgBuW/DIZ8pOkxAAaRQXjRw3d2Vw9te8Ck3rgDQWB7tcguAQhW33vWbhHhiKYMa3CiMV3KWwxsIMPNnEkK4F3OFJ1NwjufEQoB66k61cafAVtIj4Z2ctvass17L3lxUbWyAk3shtlXPed73c3sxAQLpzmq/DrNo3L/APEuCwiXrltwUUv3aBlB7y2PjOYCFB0Ghogr8OuXgcht2l7uXdbrd6qXFNxcql2Be2WGc5VY8l3PWA+6qyEwQbFrwXbGLZLd1BbF0uqKCxb+JkysQCNYmaQ4LskdqZNg+B2nupbOKDZluEgG2CGW1h3ChmEEk338QkQnWaWrlu53aPJKus77QzKNt/hpjwfEMOMk2rxKopuDuHZGb7vfzAKEBn7wbUy0ExBGpHfFsZYdFW0WD/etVa3iAwslvCAWUW1VUMGehgmJK8mNNbGwlT3FbhfZRcSTOLtW2G6Moz9NAWGb2o9b+xyVlcWGmIiyY16nvP70h8S0uON4ZhrrVe1iWXVWZfRiP0oXDI17sq+xV7po6fY6oPixyjSRFrXy0Nwc/wAqib7KXkBcTbadM3dPA/1EMQKXuCds8asr96xGVVLABwdT1Lg6Vf4b9qvEkYDvg4J1D2rbfKApMCeYpOjqLrUvQxaauize+zS4kAYrDEtIClirEg6wsyT6Curf2T4xicrWjruTcEfNPKNKuXvtixBaDbwl9DP8yyUYxsTLkD51Dc+0hwzO+CsJc2Js3b1tvEsGArMPh/FXVn8jlJdwbxb7K+IW4HdLckSO6dWPnoYIpfxHY/G29Xwt8f8Axv8AqBWvYfhyLaGW4l1IzZsxuBZBYMLrZWYKZAOkmQaqN25yOFYKW7wWmcXbUExIKKpkrBEsTpPlSo9Xktx08BvFFq7MiCZfiBB8wR+o1r2eh/Oa2Ps320GMxBsNZZIRnOdlceEagqUBBPlVH7QbeHSP4Vi6Xa2jKiqt1WIk+JQYMQIimeO7qUa9DdNdzKCI+udc1PiAAzACBmYAEzpJjXnAG/Oox5A/lVIPI2YV1h1cuwuABizKYE7sQNtjljXaak4wFa0911yIV7tFI8TGZ8Ok5FUFp2G0mobefOSWgzooYjTQAKymQY5jTXardnCqCyvnZrma13rMWuoTMIwfMAW0yupAbYgViq7AQiXrRt3Cp5GPXoasH12qbjdjS3cBJDIsnY6SNRy2qCxqv6+xq/DLsAlTotYdpEbx9bdaksnK0etVLDkMKuXrYif996qQxBHAXtSvTUHqJg/n+tMWEszPltSjaukEMN1Mx1B029P0puwa+EEfDAPrpXldZjqVowIcMbKxXmefpvQ/HWM9wsjLAI8MsJ1gxy3olwx1a4U/8wFBHLMCP3pT4TjmEAyGXwkeYMGT00/OotGwUaYv8UwDA3Hna6wI6TtPzoWBT32kwYDd5HhuALcEbH8LLr9RSjjeGlNV8akbxqPWOXnVePInsbPHSsr4b4tOh/Si3BeHqVzywugzbA1EDmwGuUmRO3rQZGAM1qPYtbVm3b1hmUF2COdYnxMBECdpFZlnoVgQVuhe4fw1Baa+S3fNcZcsLkChwry3XUamNvOgfaOUvNbJDd20AhQsrEgyvrtTpxJHbEXrbPbJYrczW18M3Le41+E5VMdZpB4u7PfYEAtIWEkg5QBpz5UvE9U7DnLTGgla7V37K91hrrrZUhws5gDAzbqDlJJBU6Gmzg3Z63eW3ihDs9tjct3QwUXXcjPbykSFBELsIoX2b4dbt22FwEsRLaCPJIOs9dIpnwl1VBjJsAykFSpI0gD4lGmunvU3U51G1Dn5hYsbe7CfC+JOuIhiPAlxgSxHj8KoeYnU+lKJwDKbNwhlS2Ga4p2a4veXZHvl1o1jbxTPdUy0JmBiDqdjVDjmP71FQaDLJ66gCD8qkxZGqHTjZn8E9Z5+p/Y18FNNFnhAqwOEDrVvtUUL8OyrgLqtcIBcI02yQIaWGo1BIgkLJFFbmGISGYHIj27pRrYTJ8QbRpkuFIj8Q5GqGHwt27e7y0tqGjvVuMQp0hvF5iDoJordwloZL5Fu9ctlbVpLa5LavcZnHictL6liWIgEGBVLROnsLmOw5CnDvGZMOr68mMM4120YH2NL3DzrlPTT1FGuJ4sLilvwwFwBnVtSJlLiknkIMe1DuL2O5xBiI0II2IiR8xBqrE6Z0iFhB5/XWiOCaQN+Q25VUxqAMSDvr7V3hLkH3r0DC0gyMOnP0o9wXG/wWtne0dPNCND7bUEujMoP10qXhWOCurN8IPd3D/lY6H2IpOeGqBrGbgePCXszchv015UNxmUYu+tvY3naf9UH8ifzq5xHhzZsltS7f0qJJ+WwqDFcPexiiLkZmW3cMGYzLtPMiK8WqTQUNmT4vAE2mHXcCSdtZM0n4TFm22UnYx9c61jBYVXSsy7d8L7nEZgCFcT77f2NZiSb0lLnpVh2xiLLhSyIxWIMAka6QY/WiodUghjIG4J06CenltrWYYG7dLhbWcsdgmYt8hqaeeF9m+JuB3j90v8A6pBb/wCok/PWgy9LPtL1MjnxvsE0YAypAI9JAnNHSAdhsJoT/gNpbjOoOY8s2gPX6NG7XY0rq+JZjzhEXfoSSfyrq/we3sxuH/rjl5AVO1khspDv8cuQTcvFSPGJ2nXNHMTyX5GvsNxVVDjQs06yI6D5Cri8Iwo/AT6u+v51xcwlkDwW1U9QJ+cms0p8m1Egu8TIUBTmVQQSDy21j13qrasEaNo0AnSDqP0jnRHDYiNDHTUD6O21W2VbuYAotxBmUs0K4E5lJAMNoMuwnQ1yhsLkDVMc/r65VIt/19q5xFkxtrofqKoBiOvzpOlMxAC4FbDKyErkYpcWeoDIxAjfxKelEuzOMBR8KYDuy3bLFoHeICChnTxqYnTWKWMLfIPkZB9D9TXt+QY6ftt719NpTR56lsHO0Cx3UqyaXPC/xDxR4upOutUcZbz4dLmuZCLTbx4fhnzg/lTPcxid3bt4kd5KIWZviGYaDP1GkAkbb1RxXAAtq73T5kYKYY+NWB8Mgbo0nUj3NJUq2YzkCg5ranp4T7bf2qLP7fvXGDuaFTt+4r1xXoQdxswv4fFgCD7VSfFasORkH0rwPUF4612R7HPg0vs1x1bmGt/Cr2/Bcg6nKIVmO5B00200qHiV3vMTO4VUXTykkT70kcJ71iyWw7ZwJCgk6bTA0E9a0DhHZe5lLXbtm0QQD3ruupA3OUL5SCR5152ZVGomY07sM4DGBQFM76ka0QuYcOCHVXEQcyhpB9uXSqd/hN7DkG7byqNcw1t6f5ht/wBUe9EbTSJnTSPevMbplV2RYLhtmwCLNtbQJ1yLlJ9TuR5V3duwDXT3QPzihuLxIj+9DKbZyXyI72JMzy5ke9BsTjztl0/MaVZvv9DaqxUE660DdjUihcxMGDoYkdPOK5uY0AaEVbxeAR1h1BjUbiOR2/Sqf+C2gNp9ST8pNFHSa6KdjHgvpqdtOfTXaiOFzSWbQ7ROu53ipuHZbVweFSGEEHadCNqmx+LRrjsIAY7CunSVoBvsRviB+f7VGLa1Wv3Y9q7TEiNxUrvlnJszkUfxmHW9ibMbXlts0ciNH9vCaCi38qfOEYXD3Ct+2SQgI1IUoTOlxIyopmM0tX003SPOS7H111DYk3Af4glLbr4WW0sIwYDWJMgdNaq3syqzW2y9yqBg8ZTKS+w3ByjoeYFGuMcNz2g1tgVVh3kAyrERmRxBNtwxGx2NCrnDrjWe6tlXUgSuz6lZZWnxHqIHKl+G2tSG8ChikKXXUgAg7DYSK+dtPlVjjq//ANLzIM6hpBBGhmdeXPWjXZrsd95AuXbtuzYmJ7xM7eSqT4fVgPSqceSo7g3TAfD8DcvtktIztvCjbzJ2A860Ps99kimGxbFif/DtnKo/1OBmb2j1pu4JwbCYZMljuwDqx7xSxPVm3PpoOgqDt9xi7hbVnuWAZ3M6BgQAKnyZ2+DqbD3DuzNi0sW8PZQZcp8CGRzzTq3vO9SnspYyqFVrYXVRbchCI1Vrb5rbL5FfSs0w32w3raMjorNOjZfP13pn7NfajYuT94vImmmZSDPyIipZZmnun6DfCki4zX8E1xmKC2NETKVs31AJUBgxFrFboVIyt4dDoa+4jhEW1bxGGBOHuKGI/omI05AyVjWCNdDRM8dw2JtMpv2m1VhleCCpBRlIMhwwBBHQzXuEwpC3GCZrd5YdUAAdtQziNAxXQxvvuKTPNjn7vc6MZLcVL+Jodir/ANfp+VE8bwd1J+LTTUax5xp60JxGDbqh15mDUOuN1ZStyu9wRvyiqF3EwZmPz2oxi+zGLVA3cypEgoyHSdNAZn2oLiMG4nMjL5sp0/KiXmGfJxBievnFeXMcgMSJ+thXtm2sGdvWpEwltR8MefOPM1uzOZAzsTMQBB15+1Q2LL5tjvTFw7DC9mEHMoOg3IkftVkcKIPw9OdZL3dgVTFq7gWPXrUSYFxyNOH3Mj8HpppX33c/0n5UvUbSMg4jaynTQEaVLwTHvZcXU3UiVPwuOYYcwaI4vCi4nnyNDLKZYHzr6xY9XPB5rTNPt8RssEYBe6voJZmc3MjSGWNvBcj2Xzqhgrt2wzMihioYKZIWfhDKeRiYMVQ7L40dxDE5bLOSOobVZPIZia6tYh7pNxyyspGgYDwkgaL8QGvvNSJ6JOI3doO4jBWMYkvlyrH89j3qEDRHuW7RYayAdAQNJOlL/aHsKiW2vYN+8VCveqGztZb/AFZVJtn8LRyNEMM9xXz2h4ipVl1IZZ2YbxzBGoO1H8LxNcrXFtM6Ed065mJVW+NLi3CdQJKHSY9aKS0q1wZRjqcSuiBnbTTRmEeQgii2I49dvW0Fxy+ScpbUiR1+vWqvarhosYl1XW2TNttIKGcpkeVD8NcO29ZUKtIyLalTOrp135+9fWrnWuJr0UocN/AcaptqCIE+I8xFbbwXi+GGGtFL1sIqQSWGh5gjesA4HeAR/LX8qhXixXN4t+lSRTjNtIKauPJq+K7XkYy/lu2+7PwyNBoANfOKo3O0KXC2Y22MTtpIrKGxviltTvV7B4o5CwdU3Bnn0qXL0mp6jYT2o03BdpnGQZPCWVVyzGtNd62hLZgCIBGlZH2J49fzFZVkGusCOpBp3s9q7d24bFpg11k3HwiOp2FSZMMscqGKSZ5xDF4DXNlnmAOflpVe92ftvba7bJVBrM6ajlQvEcDOQd68OGho566UYvOfuGS3qc4keQ3oFt/IMocMvZCEtsufUOQSWCiW+EmASRvoYiiNvF3Z1j6/auexOBW9cxGaFYFZGbYEGAdP7003OzgBkH9KracooVsBExT8x9f2rvvT0FFP+Hj1FRDgTeXzoKYVoxLCXCQB11HnUeLw51IGus/KrXF8F93vsmwbxL5Tyr4tIk+/719bCVokSJOA34t3wPEfAQAN5I0+cfnTA6EkkvL6yugZQx5TqRGhA0pe4OMty4v9SiIP+aRvuKO4K8GUMENzL8LKCSOquAZAOuhrzuotT2DitiXDtqOTIJzA6FTz9vWp7XEMpLEypCq50DBTOQlhEwdeoneh11wYBRlzZyNTCAQSp01Bg+lfd74WnOqMdSwtlNRAlIzAa77ilK0jeSPG4IXr1oXYORiGPIrEj57+9PFzs7Ye0oS0isomYHSk7A2yXtiQCsAkRrl0ma0HBXNAKTmyOKqzYx3Mr7RdlnDlrSyp3A5b0r3EIMEQelapxnGizfK8m11qne4ZhcUAWXK3USP0pEOs07ZPUplhvdCNwq7GeTy0o7a7AX7lgXUGbTNGk0a4b2Dsi7JuSnSa1HguEtWreVGBB0nyop9RBO4MSodmfmzimCa02V1KmOdUyx+da79ofZXvLq3LY1GhHIiazTjOECPlCkaa6VRizxnsJnjadoqYN3zQk5jI0NNvZvgNy1dW5mIMaR1NCuB4Er4istThg8WwAmP7VP1Wek1FDcUHJWwph71wyraxrruaj4liO6t/wyJ3Kn/eq2IxRNsN+InWOnnQDjXEBqWmBpp7aaV5OPG5yKG0g3h+JG0ouLck31ztEgqVMQeg1kEedEMP2uuT8e3p9bVnjccn0AgDoIP1715a4zt8/wC/516DwT7C0o9zR/8AjK4Px/Ovj2tu/wBZHlA/tWe/4wOtdrxoCh8KZulDB2rwHfWRdUeNAdfICfoUq4bEgweo/ONf0rRMJgFyr3hhg7EQxjXLExXq8JtwQWAZ7rNpImDEenlV8P8A0Y49q/JP4bq7EjA/Gp2iQx5x08+VELVi2ymBqzAZ9VKiZYaEa+tM/D+ELexF687FFsZbhW3bN1m8QXLlB15GAK4x3BGXEXMNbKHM1p1Fxksse9Qm2oRyDnzZhA2gTEijydTLKtUYHLSnVi+LZC6MQG0KrsFI0661PZcsBmubjIQQPFtsTzGlE7HZ273fesq/DcJU3EmLLZbpy5p8JmYHKaZ+B8DtW8ttWtM+e3ausrozK7/ACATGx08qjlnlxodjEoV8SEDg2KDYiAdFnQkbTAnzrSMIkKDvUeEw4uEZRGa49uSByvPb2HnbY13jOHhDidSFw1rvVMaXf4d1yBryNtlI12qd5MmVvTjfqjbhGm5CH9qFgqbb7anqKSsNx90/FWnvgzeRDbNu5PcjKLltmDXkGRXUN4SSDv0n0rr2fLEgGySiF3Ie3lVQ2U5jyObSP21ooZWlpnjb/foNbX8ZoVOE9sQPipmwfbhB+P0r5eGd5Krl8OZcylGAYcpQwRqNfOu8Pw22gyukkGGMzBAkgeYqLLPFbpNP5WOinXNhhO0AceLUGAKp4u3h28RVSfLermAsp4e7tmJCs8ydeQG28a1J3qpkW6rWhMqRBE/iB0kjWpVklF2rGe73ADW0Oi29toFVbmHJMgGm9O0VoAAgiGLDaZDaDT51R4jjLV3u7aiYLDxaAAbExyPWaassu4LS+Qs4dCHE6ilfj2IXvSPwyd6ecNj3t3HVyCuY6GIzKRHLy2ozjOL4V7ZS4gUAAqygaxqQIG4J2qjHnWOV1YuWO1sY4uQ8xXhROo3HOtH+/YcA/wAFnUajUDY6+nrXq8HF1Myi2BJI1APpFVe3JcxaAWPYzXu1Ox/OuTZ9PnWmXezwVTzOUHQgRyB9ydqHNh8OIkvMCfCD+9FHr4vhMzwCRcXf6hx7eX51c/4iIZCbUcmaB4ddSOp60ldm3AVgdaIcQtBkywIbY6aGmS6OpU3++oiOS0FMDxy8j3xh3a394i2bviDqM8hkZWENuD7UZXtC+Hu3nwwRu8uq/eXjed4QafxO9DsNB4CxXyrLFQqSp3FeK2VpBjzGh+oq9dLOKWme30FNxduSNWwnEmxSrZXurNzucSt2/cWcpxN0s62AL2xVyPEDFNV7CXGde7xOGWzbe1cRSt1m/gjwSDf7sE/iyqubWZMVjWA4c+OuLatSqAySdY01LH+o0zcb+z3D2bdpLctedhmYnSAPFp50Mseb+9fYU4Q7L8mi8NtG1bAzK9xGuOWVYQszXLiwucnKGuREyYoLi8HjDa7vv0YFcQpHcXd8VmLH+YYVFYhekmZqfg3ClsoqgQABsPl+VOvDT4BE/UxUuPBlg3pnz5INyg0rjdeZneI+9Nbt2xkW1bOGYAWr5YmwfD4Tc7tZyycoEyJ5GpUxGKN3vWIzrbyW4TFTGYOTcu993xY7AZyACRBrSM5+t6+J/KmvFm/2f8oHXh/r+TPsAjL3jXZuXLlxmY27WRFzQAEXU5REyTMmuu7tlna4jwzINFM6KZ5azzp6vWAw1+Y3oFjsO1s+IyDsevr0/evNy9DNy1Slf2LMeeFUlQo2VvIilQ2WZgA8tSNuQAE1SxTXCBOdtCo0J3338v0pnxmInShjrvSPZa7lCy+QvX7zMx8JGigQumg/WrNi5CuW5rCjSZJ1JB5EVDxPDAmTv/2oYuDtmZE6Hf8AKjXTp7Wd4jLmLxGS/mHjAYEnQyCPF77xRfhVq3cRXIXwlwysVGsCIE8xNAuFYNLlnE2NATbYpp+IQw/SPelUcIZreYRtO3kP3qh9HFpe9++orxWnVGiPhsPdbMCBaNvMQGg/GQdJnMNPWqnFcDZQL3R0Ks2bNqx2M9II09ZrNxwq5E5Toa6+6tlJy+VF7ClVTBWV3ujXL+HtDCIy5MxWzJzCfFGfT6ihuMa2t66MqqA/hAKxGVYj1396y6zbPSaiuggxFEugi38X4MeZ9yzwjGZGE6g6Gme2ykAgiF1k0m2v3H60dwv8lvT9q9jJjTVkkH2KOOdTeJGza/XyqviDXD7j6614+1Px/DR0x0+zvtKLWayyiT4lbST5GmniHFs13w7xAFZXwL/mE9P2rQuG/wA5vrlU0xaW418JvXCAC2m1O2DvobY8Qgb0ndn/AI/f+9HsL/Kb3paQVXsHJn0r6hvCvhomP2rWKSo8DTUOKw4dCp5jQ9D1Fe2viNSNWJWHwIfErLW7hRtx8iIqgXjWj/bH+db/ANNK2P2qDJHTKi/G9gdxO9LUIxt8hSEEmKtN8VQ2qTwNq2VeyuLbv4g5idfQnX9aht41bVy5bYxkdl+TECPYUa7M/wDNt6fuKTe0/wDz+I/95/8A9Gro41ONisrqhnGMtnTSKka5bIjwx9f3NJibfOrFmp5Y2t7AUhoTDWxooWom4VaYyQPlQm3tU1vahbku4dJn/9k="/>
          <p:cNvSpPr>
            <a:spLocks noChangeAspect="1" noChangeArrowheads="1"/>
          </p:cNvSpPr>
          <p:nvPr/>
        </p:nvSpPr>
        <p:spPr bwMode="auto">
          <a:xfrm>
            <a:off x="63500" y="-782638"/>
            <a:ext cx="1638300" cy="1609726"/>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55652" name="AutoShape 4" descr="data:image/jpg;base64,/9j/4AAQSkZJRgABAQAAAQABAAD/2wCEAAkGBhMSERUUExQVFRQVFxsYFxgWGBUbGBseGxoaHxkgGBoaHCYeHxojHBcYHy8gJScpLCwuFyAxNTAqNSYrLCkBCQoKDgwOGg8PGjQkHyQsLCwsLywsLCwsLCwsKSksLCwsKiwqLCwsLCksLCwsLCwsLCwsLCwsLCwpLCksLCwsLP/AABEIAKkArAMBIgACEQEDEQH/xAAcAAACAwEBAQEAAAAAAAAAAAAFBgMEBwIBAAj/xABCEAACAQIEAwYDBgQEBAcBAAABAhEAAwQSITEFQVEGEyJhcYEykfAHFEKhscEjM1LRFWJy4RY0gvFDU2Nzg5KyJP/EABoBAAMBAQEBAAAAAAAAAAAAAAIDBAEABQb/xAAuEQACAgEDAgMIAgMBAAAAAAAAAQIRAxIhMQRBE2GRFCIyUXGBofBCUiNTogX/2gAMAwEAAhEDEQA/AMXRoNSsPnVni+ANtpylQevUb686rWjp6fvvR45DuHTLVkyPy/7edTWVgkV7guHM9q/eBGXDqjMDMsHcIMum+vOm5vsyxAuZTdsjxm2H/iwzqLpcDwbqtokzA8a9acpRT3Ga4rkAYRoOvLT8v3r7FsCI01NeYqxkuOkglWKyuxiNR864wh/q+ZqPqIKL1LhnfQEXMOZPqf8Aer2EwDBgTsNatYm0JB+vrWmbh1lCg6xv/vU8p2jEtyq2OGUDWR/ahXEcT6/OjTcOTP5VexfDrZtggAbztzpHfcZEz13Om+tctb09j9TU+MtgMY2qq1zf2qmPka6IrgqNBXzmTVhbem1MukLW7JLa8vKuWH6fvV7B5YPWoL410+vek3uNSoo3TUPtU99elQinx4Eze4wcBwxKHzj6FG7mFIKzHWgPB8cFWD9TRG/xoGDOwj69q87NGblsVQaSLCJq23n7VUuDXeqz8UHi31NVbmO1rI45G2F+IYW6wa0wN9Yzq6+O5bWYHekCchO0weYpVgo3pod6ecFbLqVLsEnvCVg5mAAAjMpLIq6DxDel/tRgIYXRJVwPFlyyecoQCpmR7V6UZUyVx2L3Y7h3fm8O/u24tfBaupaa4CYbM1xlTu0HiYHl01IO2ezha1be3jrz4hwGVO9gi7cwpuRnLjVyuSQZgZT4tKXOxt/AhmGOUsuezkADSALoN2YkZchMiJI2INFcH/hZs2UfIl022V2ZMRmV2tXAWvQCrL3otMgQTlDZtaa3bsnfIVu9k8KbhBx7FjfIZnZHOTvhaLnTUltMxf2iSKbcAtC1fL3u7e0buWy5tM5yYdLgBuW/DIZ8pOkxAAaRQXjRw3d2Vw9te8Ck3rgDQWB7tcguAQhW33vWbhHhiKYMa3CiMV3KWwxsIMPNnEkK4F3OFJ1NwjufEQoB66k61cafAVtIj4Z2ctvass17L3lxUbWyAk3shtlXPed73c3sxAQLpzmq/DrNo3L/APEuCwiXrltwUUv3aBlB7y2PjOYCFB0Ghogr8OuXgcht2l7uXdbrd6qXFNxcql2Be2WGc5VY8l3PWA+6qyEwQbFrwXbGLZLd1BbF0uqKCxb+JkysQCNYmaQ4LskdqZNg+B2nupbOKDZluEgG2CGW1h3ChmEEk338QkQnWaWrlu53aPJKus77QzKNt/hpjwfEMOMk2rxKopuDuHZGb7vfzAKEBn7wbUy0ExBGpHfFsZYdFW0WD/etVa3iAwslvCAWUW1VUMGehgmJK8mNNbGwlT3FbhfZRcSTOLtW2G6Moz9NAWGb2o9b+xyVlcWGmIiyY16nvP70h8S0uON4ZhrrVe1iWXVWZfRiP0oXDI17sq+xV7po6fY6oPixyjSRFrXy0Nwc/wAqib7KXkBcTbadM3dPA/1EMQKXuCds8asr96xGVVLABwdT1Lg6Vf4b9qvEkYDvg4J1D2rbfKApMCeYpOjqLrUvQxaauize+zS4kAYrDEtIClirEg6wsyT6Curf2T4xicrWjruTcEfNPKNKuXvtixBaDbwl9DP8yyUYxsTLkD51Dc+0hwzO+CsJc2Js3b1tvEsGArMPh/FXVn8jlJdwbxb7K+IW4HdLckSO6dWPnoYIpfxHY/G29Xwt8f8Axv8AqBWvYfhyLaGW4l1IzZsxuBZBYMLrZWYKZAOkmQaqN25yOFYKW7wWmcXbUExIKKpkrBEsTpPlSo9Xktx08BvFFq7MiCZfiBB8wR+o1r2eh/Oa2Ps320GMxBsNZZIRnOdlceEagqUBBPlVH7QbeHSP4Vi6Xa2jKiqt1WIk+JQYMQIimeO7qUa9DdNdzKCI+udc1PiAAzACBmYAEzpJjXnAG/Oox5A/lVIPI2YV1h1cuwuABizKYE7sQNtjljXaak4wFa0911yIV7tFI8TGZ8Ok5FUFp2G0mobefOSWgzooYjTQAKymQY5jTXardnCqCyvnZrma13rMWuoTMIwfMAW0yupAbYgViq7AQiXrRt3Cp5GPXoasH12qbjdjS3cBJDIsnY6SNRy2qCxqv6+xq/DLsAlTotYdpEbx9bdaksnK0etVLDkMKuXrYif996qQxBHAXtSvTUHqJg/n+tMWEszPltSjaukEMN1Mx1B029P0puwa+EEfDAPrpXldZjqVowIcMbKxXmefpvQ/HWM9wsjLAI8MsJ1gxy3olwx1a4U/8wFBHLMCP3pT4TjmEAyGXwkeYMGT00/OotGwUaYv8UwDA3Hna6wI6TtPzoWBT32kwYDd5HhuALcEbH8LLr9RSjjeGlNV8akbxqPWOXnVePInsbPHSsr4b4tOh/Si3BeHqVzywugzbA1EDmwGuUmRO3rQZGAM1qPYtbVm3b1hmUF2COdYnxMBECdpFZlnoVgQVuhe4fw1Baa+S3fNcZcsLkChwry3XUamNvOgfaOUvNbJDd20AhQsrEgyvrtTpxJHbEXrbPbJYrczW18M3Le41+E5VMdZpB4u7PfYEAtIWEkg5QBpz5UvE9U7DnLTGgla7V37K91hrrrZUhws5gDAzbqDlJJBU6Gmzg3Z63eW3ihDs9tjct3QwUXXcjPbykSFBELsIoX2b4dbt22FwEsRLaCPJIOs9dIpnwl1VBjJsAykFSpI0gD4lGmunvU3U51G1Dn5hYsbe7CfC+JOuIhiPAlxgSxHj8KoeYnU+lKJwDKbNwhlS2Ga4p2a4veXZHvl1o1jbxTPdUy0JmBiDqdjVDjmP71FQaDLJ66gCD8qkxZGqHTjZn8E9Z5+p/Y18FNNFnhAqwOEDrVvtUUL8OyrgLqtcIBcI02yQIaWGo1BIgkLJFFbmGISGYHIj27pRrYTJ8QbRpkuFIj8Q5GqGHwt27e7y0tqGjvVuMQp0hvF5iDoJordwloZL5Fu9ctlbVpLa5LavcZnHictL6liWIgEGBVLROnsLmOw5CnDvGZMOr68mMM4120YH2NL3DzrlPTT1FGuJ4sLilvwwFwBnVtSJlLiknkIMe1DuL2O5xBiI0II2IiR8xBqrE6Z0iFhB5/XWiOCaQN+Q25VUxqAMSDvr7V3hLkH3r0DC0gyMOnP0o9wXG/wWtne0dPNCND7bUEujMoP10qXhWOCurN8IPd3D/lY6H2IpOeGqBrGbgePCXszchv015UNxmUYu+tvY3naf9UH8ifzq5xHhzZsltS7f0qJJ+WwqDFcPexiiLkZmW3cMGYzLtPMiK8WqTQUNmT4vAE2mHXcCSdtZM0n4TFm22UnYx9c61jBYVXSsy7d8L7nEZgCFcT77f2NZiSb0lLnpVh2xiLLhSyIxWIMAka6QY/WiodUghjIG4J06CenltrWYYG7dLhbWcsdgmYt8hqaeeF9m+JuB3j90v8A6pBb/wCok/PWgy9LPtL1MjnxvsE0YAypAI9JAnNHSAdhsJoT/gNpbjOoOY8s2gPX6NG7XY0rq+JZjzhEXfoSSfyrq/we3sxuH/rjl5AVO1khspDv8cuQTcvFSPGJ2nXNHMTyX5GvsNxVVDjQs06yI6D5Cri8Iwo/AT6u+v51xcwlkDwW1U9QJ+cms0p8m1Egu8TIUBTmVQQSDy21j13qrasEaNo0AnSDqP0jnRHDYiNDHTUD6O21W2VbuYAotxBmUs0K4E5lJAMNoMuwnQ1yhsLkDVMc/r65VIt/19q5xFkxtrofqKoBiOvzpOlMxAC4FbDKyErkYpcWeoDIxAjfxKelEuzOMBR8KYDuy3bLFoHeICChnTxqYnTWKWMLfIPkZB9D9TXt+QY6ftt719NpTR56lsHO0Cx3UqyaXPC/xDxR4upOutUcZbz4dLmuZCLTbx4fhnzg/lTPcxid3bt4kd5KIWZviGYaDP1GkAkbb1RxXAAtq73T5kYKYY+NWB8Mgbo0nUj3NJUq2YzkCg5ranp4T7bf2qLP7fvXGDuaFTt+4r1xXoQdxswv4fFgCD7VSfFasORkH0rwPUF4612R7HPg0vs1x1bmGt/Cr2/Bcg6nKIVmO5B00200qHiV3vMTO4VUXTykkT70kcJ71iyWw7ZwJCgk6bTA0E9a0DhHZe5lLXbtm0QQD3ruupA3OUL5SCR5152ZVGomY07sM4DGBQFM76ka0QuYcOCHVXEQcyhpB9uXSqd/hN7DkG7byqNcw1t6f5ht/wBUe9EbTSJnTSPevMbplV2RYLhtmwCLNtbQJ1yLlJ9TuR5V3duwDXT3QPzihuLxIj+9DKbZyXyI72JMzy5ke9BsTjztl0/MaVZvv9DaqxUE660DdjUihcxMGDoYkdPOK5uY0AaEVbxeAR1h1BjUbiOR2/Sqf+C2gNp9ST8pNFHSa6KdjHgvpqdtOfTXaiOFzSWbQ7ROu53ipuHZbVweFSGEEHadCNqmx+LRrjsIAY7CunSVoBvsRviB+f7VGLa1Wv3Y9q7TEiNxUrvlnJszkUfxmHW9ibMbXlts0ciNH9vCaCi38qfOEYXD3Ct+2SQgI1IUoTOlxIyopmM0tX003SPOS7H111DYk3Af4glLbr4WW0sIwYDWJMgdNaq3syqzW2y9yqBg8ZTKS+w3ByjoeYFGuMcNz2g1tgVVh3kAyrERmRxBNtwxGx2NCrnDrjWe6tlXUgSuz6lZZWnxHqIHKl+G2tSG8ChikKXXUgAg7DYSK+dtPlVjjq//ANLzIM6hpBBGhmdeXPWjXZrsd95AuXbtuzYmJ7xM7eSqT4fVgPSqceSo7g3TAfD8DcvtktIztvCjbzJ2A860Ps99kimGxbFif/DtnKo/1OBmb2j1pu4JwbCYZMljuwDqx7xSxPVm3PpoOgqDt9xi7hbVnuWAZ3M6BgQAKnyZ2+DqbD3DuzNi0sW8PZQZcp8CGRzzTq3vO9SnspYyqFVrYXVRbchCI1Vrb5rbL5FfSs0w32w3raMjorNOjZfP13pn7NfajYuT94vImmmZSDPyIipZZmnun6DfCki4zX8E1xmKC2NETKVs31AJUBgxFrFboVIyt4dDoa+4jhEW1bxGGBOHuKGI/omI05AyVjWCNdDRM8dw2JtMpv2m1VhleCCpBRlIMhwwBBHQzXuEwpC3GCZrd5YdUAAdtQziNAxXQxvvuKTPNjn7vc6MZLcVL+Jodir/ANfp+VE8bwd1J+LTTUax5xp60JxGDbqh15mDUOuN1ZStyu9wRvyiqF3EwZmPz2oxi+zGLVA3cypEgoyHSdNAZn2oLiMG4nMjL5sp0/KiXmGfJxBievnFeXMcgMSJ+thXtm2sGdvWpEwltR8MefOPM1uzOZAzsTMQBB15+1Q2LL5tjvTFw7DC9mEHMoOg3IkftVkcKIPw9OdZL3dgVTFq7gWPXrUSYFxyNOH3Mj8HpppX33c/0n5UvUbSMg4jaynTQEaVLwTHvZcXU3UiVPwuOYYcwaI4vCi4nnyNDLKZYHzr6xY9XPB5rTNPt8RssEYBe6voJZmc3MjSGWNvBcj2Xzqhgrt2wzMihioYKZIWfhDKeRiYMVQ7L40dxDE5bLOSOobVZPIZia6tYh7pNxyyspGgYDwkgaL8QGvvNSJ6JOI3doO4jBWMYkvlyrH89j3qEDRHuW7RYayAdAQNJOlL/aHsKiW2vYN+8VCveqGztZb/AFZVJtn8LRyNEMM9xXz2h4ipVl1IZZ2YbxzBGoO1H8LxNcrXFtM6Ed065mJVW+NLi3CdQJKHSY9aKS0q1wZRjqcSuiBnbTTRmEeQgii2I49dvW0Fxy+ScpbUiR1+vWqvarhosYl1XW2TNttIKGcpkeVD8NcO29ZUKtIyLalTOrp135+9fWrnWuJr0UocN/AcaptqCIE+I8xFbbwXi+GGGtFL1sIqQSWGh5gjesA4HeAR/LX8qhXixXN4t+lSRTjNtIKauPJq+K7XkYy/lu2+7PwyNBoANfOKo3O0KXC2Y22MTtpIrKGxviltTvV7B4o5CwdU3Bnn0qXL0mp6jYT2o03BdpnGQZPCWVVyzGtNd62hLZgCIBGlZH2J49fzFZVkGusCOpBp3s9q7d24bFpg11k3HwiOp2FSZMMscqGKSZ5xDF4DXNlnmAOflpVe92ftvba7bJVBrM6ajlQvEcDOQd68OGho566UYvOfuGS3qc4keQ3oFt/IMocMvZCEtsufUOQSWCiW+EmASRvoYiiNvF3Z1j6/auexOBW9cxGaFYFZGbYEGAdP7003OzgBkH9KracooVsBExT8x9f2rvvT0FFP+Hj1FRDgTeXzoKYVoxLCXCQB11HnUeLw51IGus/KrXF8F93vsmwbxL5Tyr4tIk+/719bCVokSJOA34t3wPEfAQAN5I0+cfnTA6EkkvL6yugZQx5TqRGhA0pe4OMty4v9SiIP+aRvuKO4K8GUMENzL8LKCSOquAZAOuhrzuotT2DitiXDtqOTIJzA6FTz9vWp7XEMpLEypCq50DBTOQlhEwdeoneh11wYBRlzZyNTCAQSp01Bg+lfd74WnOqMdSwtlNRAlIzAa77ilK0jeSPG4IXr1oXYORiGPIrEj57+9PFzs7Ye0oS0isomYHSk7A2yXtiQCsAkRrl0ma0HBXNAKTmyOKqzYx3Mr7RdlnDlrSyp3A5b0r3EIMEQelapxnGizfK8m11qne4ZhcUAWXK3USP0pEOs07ZPUplhvdCNwq7GeTy0o7a7AX7lgXUGbTNGk0a4b2Dsi7JuSnSa1HguEtWreVGBB0nyop9RBO4MSodmfmzimCa02V1KmOdUyx+da79ofZXvLq3LY1GhHIiazTjOECPlCkaa6VRizxnsJnjadoqYN3zQk5jI0NNvZvgNy1dW5mIMaR1NCuB4Er4istThg8WwAmP7VP1Wek1FDcUHJWwph71wyraxrruaj4liO6t/wyJ3Kn/eq2IxRNsN+InWOnnQDjXEBqWmBpp7aaV5OPG5yKG0g3h+JG0ouLck31ztEgqVMQeg1kEedEMP2uuT8e3p9bVnjccn0AgDoIP1715a4zt8/wC/516DwT7C0o9zR/8AjK4Px/Ovj2tu/wBZHlA/tWe/4wOtdrxoCh8KZulDB2rwHfWRdUeNAdfICfoUq4bEgweo/ONf0rRMJgFyr3hhg7EQxjXLExXq8JtwQWAZ7rNpImDEenlV8P8A0Y49q/JP4bq7EjA/Gp2iQx5x08+VELVi2ymBqzAZ9VKiZYaEa+tM/D+ELexF687FFsZbhW3bN1m8QXLlB15GAK4x3BGXEXMNbKHM1p1Fxksse9Qm2oRyDnzZhA2gTEijydTLKtUYHLSnVi+LZC6MQG0KrsFI0661PZcsBmubjIQQPFtsTzGlE7HZ273fesq/DcJU3EmLLZbpy5p8JmYHKaZ+B8DtW8ttWtM+e3ausrozK7/ACATGx08qjlnlxodjEoV8SEDg2KDYiAdFnQkbTAnzrSMIkKDvUeEw4uEZRGa49uSByvPb2HnbY13jOHhDidSFw1rvVMaXf4d1yBryNtlI12qd5MmVvTjfqjbhGm5CH9qFgqbb7anqKSsNx90/FWnvgzeRDbNu5PcjKLltmDXkGRXUN4SSDv0n0rr2fLEgGySiF3Ie3lVQ2U5jyObSP21ooZWlpnjb/foNbX8ZoVOE9sQPipmwfbhB+P0r5eGd5Krl8OZcylGAYcpQwRqNfOu8Pw22gyukkGGMzBAkgeYqLLPFbpNP5WOinXNhhO0AceLUGAKp4u3h28RVSfLermAsp4e7tmJCs8ydeQG28a1J3qpkW6rWhMqRBE/iB0kjWpVklF2rGe73ADW0Oi29toFVbmHJMgGm9O0VoAAgiGLDaZDaDT51R4jjLV3u7aiYLDxaAAbExyPWaassu4LS+Qs4dCHE6ilfj2IXvSPwyd6ecNj3t3HVyCuY6GIzKRHLy2ozjOL4V7ZS4gUAAqygaxqQIG4J2qjHnWOV1YuWO1sY4uQ8xXhROo3HOtH+/YcA/wAFnUajUDY6+nrXq8HF1Myi2BJI1APpFVe3JcxaAWPYzXu1Ox/OuTZ9PnWmXezwVTzOUHQgRyB9ydqHNh8OIkvMCfCD+9FHr4vhMzwCRcXf6hx7eX51c/4iIZCbUcmaB4ddSOp60ldm3AVgdaIcQtBkywIbY6aGmS6OpU3++oiOS0FMDxy8j3xh3a394i2bviDqM8hkZWENuD7UZXtC+Hu3nwwRu8uq/eXjed4QafxO9DsNB4CxXyrLFQqSp3FeK2VpBjzGh+oq9dLOKWme30FNxduSNWwnEmxSrZXurNzucSt2/cWcpxN0s62AL2xVyPEDFNV7CXGde7xOGWzbe1cRSt1m/gjwSDf7sE/iyqubWZMVjWA4c+OuLatSqAySdY01LH+o0zcb+z3D2bdpLctedhmYnSAPFp50Mseb+9fYU4Q7L8mi8NtG1bAzK9xGuOWVYQszXLiwucnKGuREyYoLi8HjDa7vv0YFcQpHcXd8VmLH+YYVFYhekmZqfg3ClsoqgQABsPl+VOvDT4BE/UxUuPBlg3pnz5INyg0rjdeZneI+9Nbt2xkW1bOGYAWr5YmwfD4Tc7tZyycoEyJ5GpUxGKN3vWIzrbyW4TFTGYOTcu993xY7AZyACRBrSM5+t6+J/KmvFm/2f8oHXh/r+TPsAjL3jXZuXLlxmY27WRFzQAEXU5REyTMmuu7tlna4jwzINFM6KZ5azzp6vWAw1+Y3oFjsO1s+IyDsevr0/evNy9DNy1Slf2LMeeFUlQo2VvIilQ2WZgA8tSNuQAE1SxTXCBOdtCo0J3338v0pnxmInShjrvSPZa7lCy+QvX7zMx8JGigQumg/WrNi5CuW5rCjSZJ1JB5EVDxPDAmTv/2oYuDtmZE6Hf8AKjXTp7Wd4jLmLxGS/mHjAYEnQyCPF77xRfhVq3cRXIXwlwysVGsCIE8xNAuFYNLlnE2NATbYpp+IQw/SPelUcIZreYRtO3kP3qh9HFpe9++orxWnVGiPhsPdbMCBaNvMQGg/GQdJnMNPWqnFcDZQL3R0Ks2bNqx2M9II09ZrNxwq5E5Toa6+6tlJy+VF7ClVTBWV3ujXL+HtDCIy5MxWzJzCfFGfT6ihuMa2t66MqqA/hAKxGVYj1396y6zbPSaiuggxFEugi38X4MeZ9yzwjGZGE6g6Gme2ykAgiF1k0m2v3H60dwv8lvT9q9jJjTVkkH2KOOdTeJGza/XyqviDXD7j6614+1Px/DR0x0+zvtKLWayyiT4lbST5GmniHFs13w7xAFZXwL/mE9P2rQuG/wA5vrlU0xaW418JvXCAC2m1O2DvobY8Qgb0ndn/AI/f+9HsL/Kb3paQVXsHJn0r6hvCvhomP2rWKSo8DTUOKw4dCp5jQ9D1Fe2viNSNWJWHwIfErLW7hRtx8iIqgXjWj/bH+db/ANNK2P2qDJHTKi/G9gdxO9LUIxt8hSEEmKtN8VQ2qTwNq2VeyuLbv4g5idfQnX9aht41bVy5bYxkdl+TECPYUa7M/wDNt6fuKTe0/wDz+I/95/8A9Gro41ONisrqhnGMtnTSKka5bIjwx9f3NJibfOrFmp5Y2t7AUhoTDWxooWom4VaYyQPlQm3tU1vahbku4dJn/9k="/>
          <p:cNvSpPr>
            <a:spLocks noChangeAspect="1" noChangeArrowheads="1"/>
          </p:cNvSpPr>
          <p:nvPr/>
        </p:nvSpPr>
        <p:spPr bwMode="auto">
          <a:xfrm>
            <a:off x="63500" y="-782638"/>
            <a:ext cx="1638300" cy="1609726"/>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55654" name="AutoShape 6" descr="data:image/jpg;base64,/9j/4AAQSkZJRgABAQAAAQABAAD/2wCEAAkGBhMSERUUExQVFRQVFxsYFxgWGBUbGBseGxoaHxkgGBoaHCYeHxojHBcYHy8gJScpLCwuFyAxNTAqNSYrLCkBCQoKDgwOGg8PGjQkHyQsLCwsLywsLCwsLCwsKSksLCwsKiwqLCwsLCksLCwsLCwsLCwsLCwsLCwpLCksLCwsLP/AABEIAKkArAMBIgACEQEDEQH/xAAcAAACAwEBAQEAAAAAAAAAAAAFBgMEBwIBAAj/xABCEAACAQIEAwYDBgQEBAcBAAABAhEAAwQSITEFQVEGEyJhcYEykfAHFEKhscEjM1LRFWJy4RY0gvFDU2Nzg5KyJP/EABoBAAMBAQEBAAAAAAAAAAAAAAIDBAEABQb/xAAuEQACAgEDAgMIAgMBAAAAAAAAAQIRAxIhMQRBE2GRFCIyUXGBofBCUiNTogX/2gAMAwEAAhEDEQA/AMXRoNSsPnVni+ANtpylQevUb686rWjp6fvvR45DuHTLVkyPy/7edTWVgkV7guHM9q/eBGXDqjMDMsHcIMum+vOm5vsyxAuZTdsjxm2H/iwzqLpcDwbqtokzA8a9acpRT3Ga4rkAYRoOvLT8v3r7FsCI01NeYqxkuOkglWKyuxiNR864wh/q+ZqPqIKL1LhnfQEXMOZPqf8Aer2EwDBgTsNatYm0JB+vrWmbh1lCg6xv/vU8p2jEtyq2OGUDWR/ahXEcT6/OjTcOTP5VexfDrZtggAbztzpHfcZEz13Om+tctb09j9TU+MtgMY2qq1zf2qmPka6IrgqNBXzmTVhbem1MukLW7JLa8vKuWH6fvV7B5YPWoL410+vek3uNSoo3TUPtU99elQinx4Eze4wcBwxKHzj6FG7mFIKzHWgPB8cFWD9TRG/xoGDOwj69q87NGblsVQaSLCJq23n7VUuDXeqz8UHi31NVbmO1rI45G2F+IYW6wa0wN9Yzq6+O5bWYHekCchO0weYpVgo3pod6ecFbLqVLsEnvCVg5mAAAjMpLIq6DxDel/tRgIYXRJVwPFlyyecoQCpmR7V6UZUyVx2L3Y7h3fm8O/u24tfBaupaa4CYbM1xlTu0HiYHl01IO2ezha1be3jrz4hwGVO9gi7cwpuRnLjVyuSQZgZT4tKXOxt/AhmGOUsuezkADSALoN2YkZchMiJI2INFcH/hZs2UfIl022V2ZMRmV2tXAWvQCrL3otMgQTlDZtaa3bsnfIVu9k8KbhBx7FjfIZnZHOTvhaLnTUltMxf2iSKbcAtC1fL3u7e0buWy5tM5yYdLgBuW/DIZ8pOkxAAaRQXjRw3d2Vw9te8Ck3rgDQWB7tcguAQhW33vWbhHhiKYMa3CiMV3KWwxsIMPNnEkK4F3OFJ1NwjufEQoB66k61cafAVtIj4Z2ctvass17L3lxUbWyAk3shtlXPed73c3sxAQLpzmq/DrNo3L/APEuCwiXrltwUUv3aBlB7y2PjOYCFB0Ghogr8OuXgcht2l7uXdbrd6qXFNxcql2Be2WGc5VY8l3PWA+6qyEwQbFrwXbGLZLd1BbF0uqKCxb+JkysQCNYmaQ4LskdqZNg+B2nupbOKDZluEgG2CGW1h3ChmEEk338QkQnWaWrlu53aPJKus77QzKNt/hpjwfEMOMk2rxKopuDuHZGb7vfzAKEBn7wbUy0ExBGpHfFsZYdFW0WD/etVa3iAwslvCAWUW1VUMGehgmJK8mNNbGwlT3FbhfZRcSTOLtW2G6Moz9NAWGb2o9b+xyVlcWGmIiyY16nvP70h8S0uON4ZhrrVe1iWXVWZfRiP0oXDI17sq+xV7po6fY6oPixyjSRFrXy0Nwc/wAqib7KXkBcTbadM3dPA/1EMQKXuCds8asr96xGVVLABwdT1Lg6Vf4b9qvEkYDvg4J1D2rbfKApMCeYpOjqLrUvQxaauize+zS4kAYrDEtIClirEg6wsyT6Curf2T4xicrWjruTcEfNPKNKuXvtixBaDbwl9DP8yyUYxsTLkD51Dc+0hwzO+CsJc2Js3b1tvEsGArMPh/FXVn8jlJdwbxb7K+IW4HdLckSO6dWPnoYIpfxHY/G29Xwt8f8Axv8AqBWvYfhyLaGW4l1IzZsxuBZBYMLrZWYKZAOkmQaqN25yOFYKW7wWmcXbUExIKKpkrBEsTpPlSo9Xktx08BvFFq7MiCZfiBB8wR+o1r2eh/Oa2Ps320GMxBsNZZIRnOdlceEagqUBBPlVH7QbeHSP4Vi6Xa2jKiqt1WIk+JQYMQIimeO7qUa9DdNdzKCI+udc1PiAAzACBmYAEzpJjXnAG/Oox5A/lVIPI2YV1h1cuwuABizKYE7sQNtjljXaak4wFa0911yIV7tFI8TGZ8Ok5FUFp2G0mobefOSWgzooYjTQAKymQY5jTXardnCqCyvnZrma13rMWuoTMIwfMAW0yupAbYgViq7AQiXrRt3Cp5GPXoasH12qbjdjS3cBJDIsnY6SNRy2qCxqv6+xq/DLsAlTotYdpEbx9bdaksnK0etVLDkMKuXrYif996qQxBHAXtSvTUHqJg/n+tMWEszPltSjaukEMN1Mx1B029P0puwa+EEfDAPrpXldZjqVowIcMbKxXmefpvQ/HWM9wsjLAI8MsJ1gxy3olwx1a4U/8wFBHLMCP3pT4TjmEAyGXwkeYMGT00/OotGwUaYv8UwDA3Hna6wI6TtPzoWBT32kwYDd5HhuALcEbH8LLr9RSjjeGlNV8akbxqPWOXnVePInsbPHSsr4b4tOh/Si3BeHqVzywugzbA1EDmwGuUmRO3rQZGAM1qPYtbVm3b1hmUF2COdYnxMBECdpFZlnoVgQVuhe4fw1Baa+S3fNcZcsLkChwry3XUamNvOgfaOUvNbJDd20AhQsrEgyvrtTpxJHbEXrbPbJYrczW18M3Le41+E5VMdZpB4u7PfYEAtIWEkg5QBpz5UvE9U7DnLTGgla7V37K91hrrrZUhws5gDAzbqDlJJBU6Gmzg3Z63eW3ihDs9tjct3QwUXXcjPbykSFBELsIoX2b4dbt22FwEsRLaCPJIOs9dIpnwl1VBjJsAykFSpI0gD4lGmunvU3U51G1Dn5hYsbe7CfC+JOuIhiPAlxgSxHj8KoeYnU+lKJwDKbNwhlS2Ga4p2a4veXZHvl1o1jbxTPdUy0JmBiDqdjVDjmP71FQaDLJ66gCD8qkxZGqHTjZn8E9Z5+p/Y18FNNFnhAqwOEDrVvtUUL8OyrgLqtcIBcI02yQIaWGo1BIgkLJFFbmGISGYHIj27pRrYTJ8QbRpkuFIj8Q5GqGHwt27e7y0tqGjvVuMQp0hvF5iDoJordwloZL5Fu9ctlbVpLa5LavcZnHictL6liWIgEGBVLROnsLmOw5CnDvGZMOr68mMM4120YH2NL3DzrlPTT1FGuJ4sLilvwwFwBnVtSJlLiknkIMe1DuL2O5xBiI0II2IiR8xBqrE6Z0iFhB5/XWiOCaQN+Q25VUxqAMSDvr7V3hLkH3r0DC0gyMOnP0o9wXG/wWtne0dPNCND7bUEujMoP10qXhWOCurN8IPd3D/lY6H2IpOeGqBrGbgePCXszchv015UNxmUYu+tvY3naf9UH8ifzq5xHhzZsltS7f0qJJ+WwqDFcPexiiLkZmW3cMGYzLtPMiK8WqTQUNmT4vAE2mHXcCSdtZM0n4TFm22UnYx9c61jBYVXSsy7d8L7nEZgCFcT77f2NZiSb0lLnpVh2xiLLhSyIxWIMAka6QY/WiodUghjIG4J06CenltrWYYG7dLhbWcsdgmYt8hqaeeF9m+JuB3j90v8A6pBb/wCok/PWgy9LPtL1MjnxvsE0YAypAI9JAnNHSAdhsJoT/gNpbjOoOY8s2gPX6NG7XY0rq+JZjzhEXfoSSfyrq/we3sxuH/rjl5AVO1khspDv8cuQTcvFSPGJ2nXNHMTyX5GvsNxVVDjQs06yI6D5Cri8Iwo/AT6u+v51xcwlkDwW1U9QJ+cms0p8m1Egu8TIUBTmVQQSDy21j13qrasEaNo0AnSDqP0jnRHDYiNDHTUD6O21W2VbuYAotxBmUs0K4E5lJAMNoMuwnQ1yhsLkDVMc/r65VIt/19q5xFkxtrofqKoBiOvzpOlMxAC4FbDKyErkYpcWeoDIxAjfxKelEuzOMBR8KYDuy3bLFoHeICChnTxqYnTWKWMLfIPkZB9D9TXt+QY6ftt719NpTR56lsHO0Cx3UqyaXPC/xDxR4upOutUcZbz4dLmuZCLTbx4fhnzg/lTPcxid3bt4kd5KIWZviGYaDP1GkAkbb1RxXAAtq73T5kYKYY+NWB8Mgbo0nUj3NJUq2YzkCg5ranp4T7bf2qLP7fvXGDuaFTt+4r1xXoQdxswv4fFgCD7VSfFasORkH0rwPUF4612R7HPg0vs1x1bmGt/Cr2/Bcg6nKIVmO5B00200qHiV3vMTO4VUXTykkT70kcJ71iyWw7ZwJCgk6bTA0E9a0DhHZe5lLXbtm0QQD3ruupA3OUL5SCR5152ZVGomY07sM4DGBQFM76ka0QuYcOCHVXEQcyhpB9uXSqd/hN7DkG7byqNcw1t6f5ht/wBUe9EbTSJnTSPevMbplV2RYLhtmwCLNtbQJ1yLlJ9TuR5V3duwDXT3QPzihuLxIj+9DKbZyXyI72JMzy5ke9BsTjztl0/MaVZvv9DaqxUE660DdjUihcxMGDoYkdPOK5uY0AaEVbxeAR1h1BjUbiOR2/Sqf+C2gNp9ST8pNFHSa6KdjHgvpqdtOfTXaiOFzSWbQ7ROu53ipuHZbVweFSGEEHadCNqmx+LRrjsIAY7CunSVoBvsRviB+f7VGLa1Wv3Y9q7TEiNxUrvlnJszkUfxmHW9ibMbXlts0ciNH9vCaCi38qfOEYXD3Ct+2SQgI1IUoTOlxIyopmM0tX003SPOS7H111DYk3Af4glLbr4WW0sIwYDWJMgdNaq3syqzW2y9yqBg8ZTKS+w3ByjoeYFGuMcNz2g1tgVVh3kAyrERmRxBNtwxGx2NCrnDrjWe6tlXUgSuz6lZZWnxHqIHKl+G2tSG8ChikKXXUgAg7DYSK+dtPlVjjq//ANLzIM6hpBBGhmdeXPWjXZrsd95AuXbtuzYmJ7xM7eSqT4fVgPSqceSo7g3TAfD8DcvtktIztvCjbzJ2A860Ps99kimGxbFif/DtnKo/1OBmb2j1pu4JwbCYZMljuwDqx7xSxPVm3PpoOgqDt9xi7hbVnuWAZ3M6BgQAKnyZ2+DqbD3DuzNi0sW8PZQZcp8CGRzzTq3vO9SnspYyqFVrYXVRbchCI1Vrb5rbL5FfSs0w32w3raMjorNOjZfP13pn7NfajYuT94vImmmZSDPyIipZZmnun6DfCki4zX8E1xmKC2NETKVs31AJUBgxFrFboVIyt4dDoa+4jhEW1bxGGBOHuKGI/omI05AyVjWCNdDRM8dw2JtMpv2m1VhleCCpBRlIMhwwBBHQzXuEwpC3GCZrd5YdUAAdtQziNAxXQxvvuKTPNjn7vc6MZLcVL+Jodir/ANfp+VE8bwd1J+LTTUax5xp60JxGDbqh15mDUOuN1ZStyu9wRvyiqF3EwZmPz2oxi+zGLVA3cypEgoyHSdNAZn2oLiMG4nMjL5sp0/KiXmGfJxBievnFeXMcgMSJ+thXtm2sGdvWpEwltR8MefOPM1uzOZAzsTMQBB15+1Q2LL5tjvTFw7DC9mEHMoOg3IkftVkcKIPw9OdZL3dgVTFq7gWPXrUSYFxyNOH3Mj8HpppX33c/0n5UvUbSMg4jaynTQEaVLwTHvZcXU3UiVPwuOYYcwaI4vCi4nnyNDLKZYHzr6xY9XPB5rTNPt8RssEYBe6voJZmc3MjSGWNvBcj2Xzqhgrt2wzMihioYKZIWfhDKeRiYMVQ7L40dxDE5bLOSOobVZPIZia6tYh7pNxyyspGgYDwkgaL8QGvvNSJ6JOI3doO4jBWMYkvlyrH89j3qEDRHuW7RYayAdAQNJOlL/aHsKiW2vYN+8VCveqGztZb/AFZVJtn8LRyNEMM9xXz2h4ipVl1IZZ2YbxzBGoO1H8LxNcrXFtM6Ed065mJVW+NLi3CdQJKHSY9aKS0q1wZRjqcSuiBnbTTRmEeQgii2I49dvW0Fxy+ScpbUiR1+vWqvarhosYl1XW2TNttIKGcpkeVD8NcO29ZUKtIyLalTOrp135+9fWrnWuJr0UocN/AcaptqCIE+I8xFbbwXi+GGGtFL1sIqQSWGh5gjesA4HeAR/LX8qhXixXN4t+lSRTjNtIKauPJq+K7XkYy/lu2+7PwyNBoANfOKo3O0KXC2Y22MTtpIrKGxviltTvV7B4o5CwdU3Bnn0qXL0mp6jYT2o03BdpnGQZPCWVVyzGtNd62hLZgCIBGlZH2J49fzFZVkGusCOpBp3s9q7d24bFpg11k3HwiOp2FSZMMscqGKSZ5xDF4DXNlnmAOflpVe92ftvba7bJVBrM6ajlQvEcDOQd68OGho566UYvOfuGS3qc4keQ3oFt/IMocMvZCEtsufUOQSWCiW+EmASRvoYiiNvF3Z1j6/auexOBW9cxGaFYFZGbYEGAdP7003OzgBkH9KracooVsBExT8x9f2rvvT0FFP+Hj1FRDgTeXzoKYVoxLCXCQB11HnUeLw51IGus/KrXF8F93vsmwbxL5Tyr4tIk+/719bCVokSJOA34t3wPEfAQAN5I0+cfnTA6EkkvL6yugZQx5TqRGhA0pe4OMty4v9SiIP+aRvuKO4K8GUMENzL8LKCSOquAZAOuhrzuotT2DitiXDtqOTIJzA6FTz9vWp7XEMpLEypCq50DBTOQlhEwdeoneh11wYBRlzZyNTCAQSp01Bg+lfd74WnOqMdSwtlNRAlIzAa77ilK0jeSPG4IXr1oXYORiGPIrEj57+9PFzs7Ye0oS0isomYHSk7A2yXtiQCsAkRrl0ma0HBXNAKTmyOKqzYx3Mr7RdlnDlrSyp3A5b0r3EIMEQelapxnGizfK8m11qne4ZhcUAWXK3USP0pEOs07ZPUplhvdCNwq7GeTy0o7a7AX7lgXUGbTNGk0a4b2Dsi7JuSnSa1HguEtWreVGBB0nyop9RBO4MSodmfmzimCa02V1KmOdUyx+da79ofZXvLq3LY1GhHIiazTjOECPlCkaa6VRizxnsJnjadoqYN3zQk5jI0NNvZvgNy1dW5mIMaR1NCuB4Er4istThg8WwAmP7VP1Wek1FDcUHJWwph71wyraxrruaj4liO6t/wyJ3Kn/eq2IxRNsN+InWOnnQDjXEBqWmBpp7aaV5OPG5yKG0g3h+JG0ouLck31ztEgqVMQeg1kEedEMP2uuT8e3p9bVnjccn0AgDoIP1715a4zt8/wC/516DwT7C0o9zR/8AjK4Px/Ovj2tu/wBZHlA/tWe/4wOtdrxoCh8KZulDB2rwHfWRdUeNAdfICfoUq4bEgweo/ONf0rRMJgFyr3hhg7EQxjXLExXq8JtwQWAZ7rNpImDEenlV8P8A0Y49q/JP4bq7EjA/Gp2iQx5x08+VELVi2ymBqzAZ9VKiZYaEa+tM/D+ELexF687FFsZbhW3bN1m8QXLlB15GAK4x3BGXEXMNbKHM1p1Fxksse9Qm2oRyDnzZhA2gTEijydTLKtUYHLSnVi+LZC6MQG0KrsFI0661PZcsBmubjIQQPFtsTzGlE7HZ273fesq/DcJU3EmLLZbpy5p8JmYHKaZ+B8DtW8ttWtM+e3ausrozK7/ACATGx08qjlnlxodjEoV8SEDg2KDYiAdFnQkbTAnzrSMIkKDvUeEw4uEZRGa49uSByvPb2HnbY13jOHhDidSFw1rvVMaXf4d1yBryNtlI12qd5MmVvTjfqjbhGm5CH9qFgqbb7anqKSsNx90/FWnvgzeRDbNu5PcjKLltmDXkGRXUN4SSDv0n0rr2fLEgGySiF3Ie3lVQ2U5jyObSP21ooZWlpnjb/foNbX8ZoVOE9sQPipmwfbhB+P0r5eGd5Krl8OZcylGAYcpQwRqNfOu8Pw22gyukkGGMzBAkgeYqLLPFbpNP5WOinXNhhO0AceLUGAKp4u3h28RVSfLermAsp4e7tmJCs8ydeQG28a1J3qpkW6rWhMqRBE/iB0kjWpVklF2rGe73ADW0Oi29toFVbmHJMgGm9O0VoAAgiGLDaZDaDT51R4jjLV3u7aiYLDxaAAbExyPWaassu4LS+Qs4dCHE6ilfj2IXvSPwyd6ecNj3t3HVyCuY6GIzKRHLy2ozjOL4V7ZS4gUAAqygaxqQIG4J2qjHnWOV1YuWO1sY4uQ8xXhROo3HOtH+/YcA/wAFnUajUDY6+nrXq8HF1Myi2BJI1APpFVe3JcxaAWPYzXu1Ox/OuTZ9PnWmXezwVTzOUHQgRyB9ydqHNh8OIkvMCfCD+9FHr4vhMzwCRcXf6hx7eX51c/4iIZCbUcmaB4ddSOp60ldm3AVgdaIcQtBkywIbY6aGmS6OpU3++oiOS0FMDxy8j3xh3a394i2bviDqM8hkZWENuD7UZXtC+Hu3nwwRu8uq/eXjed4QafxO9DsNB4CxXyrLFQqSp3FeK2VpBjzGh+oq9dLOKWme30FNxduSNWwnEmxSrZXurNzucSt2/cWcpxN0s62AL2xVyPEDFNV7CXGde7xOGWzbe1cRSt1m/gjwSDf7sE/iyqubWZMVjWA4c+OuLatSqAySdY01LH+o0zcb+z3D2bdpLctedhmYnSAPFp50Mseb+9fYU4Q7L8mi8NtG1bAzK9xGuOWVYQszXLiwucnKGuREyYoLi8HjDa7vv0YFcQpHcXd8VmLH+YYVFYhekmZqfg3ClsoqgQABsPl+VOvDT4BE/UxUuPBlg3pnz5INyg0rjdeZneI+9Nbt2xkW1bOGYAWr5YmwfD4Tc7tZyycoEyJ5GpUxGKN3vWIzrbyW4TFTGYOTcu993xY7AZyACRBrSM5+t6+J/KmvFm/2f8oHXh/r+TPsAjL3jXZuXLlxmY27WRFzQAEXU5REyTMmuu7tlna4jwzINFM6KZ5azzp6vWAw1+Y3oFjsO1s+IyDsevr0/evNy9DNy1Slf2LMeeFUlQo2VvIilQ2WZgA8tSNuQAE1SxTXCBOdtCo0J3338v0pnxmInShjrvSPZa7lCy+QvX7zMx8JGigQumg/WrNi5CuW5rCjSZJ1JB5EVDxPDAmTv/2oYuDtmZE6Hf8AKjXTp7Wd4jLmLxGS/mHjAYEnQyCPF77xRfhVq3cRXIXwlwysVGsCIE8xNAuFYNLlnE2NATbYpp+IQw/SPelUcIZreYRtO3kP3qh9HFpe9++orxWnVGiPhsPdbMCBaNvMQGg/GQdJnMNPWqnFcDZQL3R0Ks2bNqx2M9II09ZrNxwq5E5Toa6+6tlJy+VF7ClVTBWV3ujXL+HtDCIy5MxWzJzCfFGfT6ihuMa2t66MqqA/hAKxGVYj1396y6zbPSaiuggxFEugi38X4MeZ9yzwjGZGE6g6Gme2ykAgiF1k0m2v3H60dwv8lvT9q9jJjTVkkH2KOOdTeJGza/XyqviDXD7j6614+1Px/DR0x0+zvtKLWayyiT4lbST5GmniHFs13w7xAFZXwL/mE9P2rQuG/wA5vrlU0xaW418JvXCAC2m1O2DvobY8Qgb0ndn/AI/f+9HsL/Kb3paQVXsHJn0r6hvCvhomP2rWKSo8DTUOKw4dCp5jQ9D1Fe2viNSNWJWHwIfErLW7hRtx8iIqgXjWj/bH+db/ANNK2P2qDJHTKi/G9gdxO9LUIxt8hSEEmKtN8VQ2qTwNq2VeyuLbv4g5idfQnX9aht41bVy5bYxkdl+TECPYUa7M/wDNt6fuKTe0/wDz+I/95/8A9Gro41ONisrqhnGMtnTSKka5bIjwx9f3NJibfOrFmp5Y2t7AUhoTDWxooWom4VaYyQPlQm3tU1vahbku4dJn/9k="/>
          <p:cNvSpPr>
            <a:spLocks noChangeAspect="1" noChangeArrowheads="1"/>
          </p:cNvSpPr>
          <p:nvPr/>
        </p:nvSpPr>
        <p:spPr bwMode="auto">
          <a:xfrm>
            <a:off x="63500" y="-782638"/>
            <a:ext cx="1638300" cy="1609726"/>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155656" name="Picture 8" descr="http://t2.gstatic.com/images?q=tbn:ANd9GcQ11LhpeGdZPbX416STYrNIwBqEnA_GuCSKllbLsZOwCMyr1smd4A"/>
          <p:cNvPicPr>
            <a:picLocks noChangeAspect="1" noChangeArrowheads="1"/>
          </p:cNvPicPr>
          <p:nvPr/>
        </p:nvPicPr>
        <p:blipFill>
          <a:blip r:embed="rId2" cstate="print"/>
          <a:srcRect/>
          <a:stretch>
            <a:fillRect/>
          </a:stretch>
        </p:blipFill>
        <p:spPr bwMode="auto">
          <a:xfrm>
            <a:off x="5292080" y="1700808"/>
            <a:ext cx="3456384" cy="324036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strVal val="#ppt_w*0.70"/>
                                          </p:val>
                                        </p:tav>
                                        <p:tav tm="100000">
                                          <p:val>
                                            <p:strVal val="#ppt_w"/>
                                          </p:val>
                                        </p:tav>
                                      </p:tavLst>
                                    </p:anim>
                                    <p:anim calcmode="lin" valueType="num">
                                      <p:cBhvr>
                                        <p:cTn id="8" dur="1000" fill="hold"/>
                                        <p:tgtEl>
                                          <p:spTgt spid="3">
                                            <p:bg/>
                                          </p:spTgt>
                                        </p:tgtEl>
                                        <p:attrNameLst>
                                          <p:attrName>ppt_h</p:attrName>
                                        </p:attrNameLst>
                                      </p:cBhvr>
                                      <p:tavLst>
                                        <p:tav tm="0">
                                          <p:val>
                                            <p:strVal val="#ppt_h"/>
                                          </p:val>
                                        </p:tav>
                                        <p:tav tm="100000">
                                          <p:val>
                                            <p:strVal val="#ppt_h"/>
                                          </p:val>
                                        </p:tav>
                                      </p:tavLst>
                                    </p:anim>
                                    <p:animEffect transition="in" filter="fade">
                                      <p:cBhvr>
                                        <p:cTn id="9" dur="10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155656"/>
                                        </p:tgtEl>
                                        <p:attrNameLst>
                                          <p:attrName>style.visibility</p:attrName>
                                        </p:attrNameLst>
                                      </p:cBhvr>
                                      <p:to>
                                        <p:strVal val="visible"/>
                                      </p:to>
                                    </p:set>
                                    <p:anim calcmode="lin" valueType="num">
                                      <p:cBhvr>
                                        <p:cTn id="21" dur="1000" fill="hold"/>
                                        <p:tgtEl>
                                          <p:spTgt spid="155656"/>
                                        </p:tgtEl>
                                        <p:attrNameLst>
                                          <p:attrName>ppt_w</p:attrName>
                                        </p:attrNameLst>
                                      </p:cBhvr>
                                      <p:tavLst>
                                        <p:tav tm="0">
                                          <p:val>
                                            <p:strVal val="#ppt_w*0.70"/>
                                          </p:val>
                                        </p:tav>
                                        <p:tav tm="100000">
                                          <p:val>
                                            <p:strVal val="#ppt_w"/>
                                          </p:val>
                                        </p:tav>
                                      </p:tavLst>
                                    </p:anim>
                                    <p:anim calcmode="lin" valueType="num">
                                      <p:cBhvr>
                                        <p:cTn id="22" dur="1000" fill="hold"/>
                                        <p:tgtEl>
                                          <p:spTgt spid="155656"/>
                                        </p:tgtEl>
                                        <p:attrNameLst>
                                          <p:attrName>ppt_h</p:attrName>
                                        </p:attrNameLst>
                                      </p:cBhvr>
                                      <p:tavLst>
                                        <p:tav tm="0">
                                          <p:val>
                                            <p:strVal val="#ppt_h"/>
                                          </p:val>
                                        </p:tav>
                                        <p:tav tm="100000">
                                          <p:val>
                                            <p:strVal val="#ppt_h"/>
                                          </p:val>
                                        </p:tav>
                                      </p:tavLst>
                                    </p:anim>
                                    <p:animEffect transition="in" filter="fade">
                                      <p:cBhvr>
                                        <p:cTn id="23" dur="1000"/>
                                        <p:tgtEl>
                                          <p:spTgt spid="155656"/>
                                        </p:tgtEl>
                                      </p:cBhvr>
                                    </p:animEffect>
                                  </p:childTnLst>
                                </p:cTn>
                              </p:par>
                            </p:childTnLst>
                          </p:cTn>
                        </p:par>
                      </p:childTnLst>
                    </p:cTn>
                  </p:par>
                  <p:par>
                    <p:cTn id="24" fill="hold">
                      <p:stCondLst>
                        <p:cond delay="indefinite"/>
                      </p:stCondLst>
                      <p:childTnLst>
                        <p:par>
                          <p:cTn id="25" fill="hold">
                            <p:stCondLst>
                              <p:cond delay="0"/>
                            </p:stCondLst>
                            <p:childTnLst>
                              <p:par>
                                <p:cTn id="26" presetID="43"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
                                        <p:tgtEl>
                                          <p:spTgt spid="3">
                                            <p:txEl>
                                              <p:pRg st="3" end="3"/>
                                            </p:txEl>
                                          </p:spTgt>
                                        </p:tgtEl>
                                      </p:cBhvr>
                                    </p:animEffect>
                                    <p:anim calcmode="lin" valueType="num">
                                      <p:cBhvr>
                                        <p:cTn id="29"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31"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2"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7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8686800" cy="6525344"/>
          </a:xfrm>
          <a:solidFill>
            <a:schemeClr val="accent2">
              <a:lumMod val="20000"/>
              <a:lumOff val="80000"/>
            </a:schemeClr>
          </a:solidFill>
        </p:spPr>
        <p:txBody>
          <a:bodyPr>
            <a:normAutofit fontScale="85000" lnSpcReduction="10000"/>
          </a:bodyPr>
          <a:lstStyle/>
          <a:p>
            <a:r>
              <a:rPr lang="es-CO" dirty="0" smtClean="0"/>
              <a:t>    Acerca de ese tiempo Juan el revelador declara:</a:t>
            </a:r>
            <a:r>
              <a:rPr lang="es-CO" dirty="0" smtClean="0">
                <a:solidFill>
                  <a:srgbClr val="FF0000"/>
                </a:solidFill>
              </a:rPr>
              <a:t> Apoc. 18: 3-7.</a:t>
            </a:r>
            <a:r>
              <a:rPr lang="es-CO" baseline="30000" dirty="0" smtClean="0"/>
              <a:t>  “</a:t>
            </a:r>
            <a:r>
              <a:rPr lang="es-CO" dirty="0" smtClean="0">
                <a:solidFill>
                  <a:srgbClr val="0070C0"/>
                </a:solidFill>
              </a:rPr>
              <a:t>Todas las naciones han bebido del vino del furor de su fornicación</a:t>
            </a:r>
            <a:r>
              <a:rPr lang="es-CO" dirty="0" smtClean="0"/>
              <a:t>; y los reyes de la tierra han fornicado con ella, y los mercaderes de la tierra se han enriquecido de la potencia de sus deleites. </a:t>
            </a:r>
            <a:r>
              <a:rPr lang="es-CO" baseline="30000" dirty="0" smtClean="0"/>
              <a:t>4</a:t>
            </a:r>
            <a:r>
              <a:rPr lang="es-CO" dirty="0" smtClean="0"/>
              <a:t> Y oí otra voz del cielo, que decía:</a:t>
            </a:r>
            <a:r>
              <a:rPr lang="es-CO" b="1" dirty="0" smtClean="0">
                <a:solidFill>
                  <a:srgbClr val="0070C0"/>
                </a:solidFill>
              </a:rPr>
              <a:t> Salid de ella, pueblo mío, para que no seáis partícipes de sus pecados, ni recibáis parte de sus plagas</a:t>
            </a:r>
            <a:r>
              <a:rPr lang="es-CO" dirty="0" smtClean="0"/>
              <a:t>;   </a:t>
            </a:r>
            <a:r>
              <a:rPr lang="es-CO" baseline="30000" dirty="0" smtClean="0"/>
              <a:t>5</a:t>
            </a:r>
            <a:r>
              <a:rPr lang="es-CO" dirty="0" smtClean="0"/>
              <a:t> porque sus pecados han llegado hasta el cielo, y Dios se ha acordado de sus maldades”. </a:t>
            </a:r>
          </a:p>
          <a:p>
            <a:pPr>
              <a:buNone/>
            </a:pPr>
            <a:r>
              <a:rPr lang="es-CO" dirty="0" smtClean="0"/>
              <a:t>  </a:t>
            </a:r>
          </a:p>
          <a:p>
            <a:r>
              <a:rPr lang="es-CO" dirty="0" smtClean="0"/>
              <a:t>  </a:t>
            </a:r>
            <a:r>
              <a:rPr lang="es-CO" baseline="30000" dirty="0" smtClean="0"/>
              <a:t>6</a:t>
            </a:r>
            <a:r>
              <a:rPr lang="es-CO" dirty="0" smtClean="0"/>
              <a:t> “Dadle a ella como ella os ha dado, y pagadle doble según sus obras; en el cáliz en que ella preparó bebida, preparadle a ella el doble. </a:t>
            </a:r>
            <a:r>
              <a:rPr lang="es-CO" baseline="30000" dirty="0" smtClean="0"/>
              <a:t>7</a:t>
            </a:r>
            <a:r>
              <a:rPr lang="es-CO" dirty="0" smtClean="0"/>
              <a:t> </a:t>
            </a:r>
            <a:r>
              <a:rPr lang="es-CO" dirty="0" smtClean="0">
                <a:solidFill>
                  <a:srgbClr val="0070C0"/>
                </a:solidFill>
              </a:rPr>
              <a:t>Cuanto ella se ha glorificado y ha vivido en deleites, tanto dadle de tormento y llanto; porque dice en su corazón: Yo estoy sentada como reina, y no soy viuda, y no veré llanto”</a:t>
            </a:r>
            <a:r>
              <a:rPr lang="es-CO" dirty="0" smtClean="0"/>
              <a:t>.</a:t>
            </a:r>
          </a:p>
          <a:p>
            <a:pPr>
              <a:buNone/>
            </a:pP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546848" cy="5649491"/>
          </a:xfrm>
          <a:solidFill>
            <a:schemeClr val="accent1">
              <a:lumMod val="40000"/>
              <a:lumOff val="60000"/>
            </a:schemeClr>
          </a:solidFill>
        </p:spPr>
        <p:txBody>
          <a:bodyPr>
            <a:normAutofit lnSpcReduction="10000"/>
          </a:bodyPr>
          <a:lstStyle/>
          <a:p>
            <a:pPr algn="ctr">
              <a:buNone/>
            </a:pPr>
            <a:r>
              <a:rPr lang="es-CO" dirty="0" smtClean="0"/>
              <a:t>     </a:t>
            </a:r>
            <a:r>
              <a:rPr lang="es-CO" dirty="0" smtClean="0">
                <a:solidFill>
                  <a:srgbClr val="FF0000"/>
                </a:solidFill>
              </a:rPr>
              <a:t>Apoc.17: 13-14</a:t>
            </a:r>
            <a:r>
              <a:rPr lang="es-CO" dirty="0" smtClean="0"/>
              <a:t>. "Estos tienen </a:t>
            </a:r>
            <a:r>
              <a:rPr lang="es-CO" u="sng" dirty="0" smtClean="0"/>
              <a:t>un mismo propósito,</a:t>
            </a:r>
            <a:r>
              <a:rPr lang="es-CO" dirty="0" smtClean="0"/>
              <a:t> y entregarán su poder y su autoridad a la bestia. 14 </a:t>
            </a:r>
            <a:r>
              <a:rPr lang="es-CO" u="sng" dirty="0" smtClean="0">
                <a:solidFill>
                  <a:srgbClr val="0070C0"/>
                </a:solidFill>
              </a:rPr>
              <a:t>Pelearán contra el Cordero</a:t>
            </a:r>
            <a:r>
              <a:rPr lang="es-CO" dirty="0" smtClean="0"/>
              <a:t>, y el Cordero los vencerá, porque él es Señor de señores y Rey de reyes; y los que están con él son llamados y elegidos y fieles. </a:t>
            </a:r>
          </a:p>
          <a:p>
            <a:endParaRPr lang="es-CO" dirty="0"/>
          </a:p>
        </p:txBody>
      </p:sp>
      <p:pic>
        <p:nvPicPr>
          <p:cNvPr id="156674" name="Picture 2" descr="http://rcotom.files.wordpress.com/2008/07/armagedon.jpg?w=470&amp;h=268">
            <a:hlinkClick r:id="rId2"/>
          </p:cNvPr>
          <p:cNvPicPr>
            <a:picLocks noChangeAspect="1" noChangeArrowheads="1"/>
          </p:cNvPicPr>
          <p:nvPr/>
        </p:nvPicPr>
        <p:blipFill>
          <a:blip r:embed="rId3" cstate="print"/>
          <a:srcRect/>
          <a:stretch>
            <a:fillRect/>
          </a:stretch>
        </p:blipFill>
        <p:spPr bwMode="auto">
          <a:xfrm>
            <a:off x="5076056" y="620688"/>
            <a:ext cx="3672408" cy="4608512"/>
          </a:xfrm>
          <a:prstGeom prst="rect">
            <a:avLst/>
          </a:prstGeom>
          <a:noFill/>
        </p:spPr>
      </p:pic>
      <p:sp>
        <p:nvSpPr>
          <p:cNvPr id="5" name="4 Rectángulo"/>
          <p:cNvSpPr/>
          <p:nvPr/>
        </p:nvSpPr>
        <p:spPr>
          <a:xfrm>
            <a:off x="5076056" y="5445224"/>
            <a:ext cx="3600400" cy="923330"/>
          </a:xfrm>
          <a:prstGeom prst="rect">
            <a:avLst/>
          </a:prstGeom>
          <a:solidFill>
            <a:srgbClr val="FFFF00"/>
          </a:solidFill>
        </p:spPr>
        <p:txBody>
          <a:bodyPr wrap="square">
            <a:spAutoFit/>
          </a:bodyPr>
          <a:lstStyle/>
          <a:p>
            <a:r>
              <a:rPr lang="es-CO" dirty="0" smtClean="0"/>
              <a:t> ¿Porqué me persigues? Le preguntó  Jesús a pablo. “Yo SOY Jesús a quien tu persigues” (Hechos </a:t>
            </a:r>
            <a:r>
              <a:rPr lang="es-CO" dirty="0" smtClean="0">
                <a:solidFill>
                  <a:srgbClr val="FF0000"/>
                </a:solidFill>
              </a:rPr>
              <a:t>(Hechos 9:4).</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156674"/>
                                        </p:tgtEl>
                                        <p:attrNameLst>
                                          <p:attrName>style.visibility</p:attrName>
                                        </p:attrNameLst>
                                      </p:cBhvr>
                                      <p:to>
                                        <p:strVal val="visible"/>
                                      </p:to>
                                    </p:set>
                                    <p:animEffect transition="in" filter="fade">
                                      <p:cBhvr>
                                        <p:cTn id="7" dur="100"/>
                                        <p:tgtEl>
                                          <p:spTgt spid="156674"/>
                                        </p:tgtEl>
                                      </p:cBhvr>
                                    </p:animEffect>
                                    <p:anim calcmode="lin" valueType="num">
                                      <p:cBhvr>
                                        <p:cTn id="8" dur="400" fill="hold"/>
                                        <p:tgtEl>
                                          <p:spTgt spid="156674"/>
                                        </p:tgtEl>
                                        <p:attrNameLst>
                                          <p:attrName>ppt_x</p:attrName>
                                        </p:attrNameLst>
                                      </p:cBhvr>
                                      <p:tavLst>
                                        <p:tav tm="0">
                                          <p:val>
                                            <p:strVal val="#ppt_x"/>
                                          </p:val>
                                        </p:tav>
                                        <p:tav tm="100000">
                                          <p:val>
                                            <p:strVal val="#ppt_x"/>
                                          </p:val>
                                        </p:tav>
                                      </p:tavLst>
                                    </p:anim>
                                    <p:anim calcmode="lin" valueType="num">
                                      <p:cBhvr>
                                        <p:cTn id="9" dur="400" fill="hold"/>
                                        <p:tgtEl>
                                          <p:spTgt spid="15667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5667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5667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3">
                                            <p:bg/>
                                          </p:spTgt>
                                        </p:tgtEl>
                                        <p:attrNameLst>
                                          <p:attrName>style.visibility</p:attrName>
                                        </p:attrNameLst>
                                      </p:cBhvr>
                                      <p:to>
                                        <p:strVal val="visible"/>
                                      </p:to>
                                    </p:set>
                                    <p:animEffect transition="in" filter="blinds(horizontal)">
                                      <p:cBhvr>
                                        <p:cTn id="16" dur="500"/>
                                        <p:tgtEl>
                                          <p:spTgt spid="3">
                                            <p:bg/>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blinds(horizontal)">
                                      <p:cBhvr>
                                        <p:cTn id="21" dur="500"/>
                                        <p:tgtEl>
                                          <p:spTgt spid="3">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1" presetClass="entr" presetSubtype="4"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wheel(4)">
                                      <p:cBhvr>
                                        <p:cTn id="26" dur="20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21" presetClass="entr" presetSubtype="4" fill="hold" grpId="1"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heel(4)">
                                      <p:cBhvr>
                                        <p:cTn id="3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P spid="5" grpId="1"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blipFill>
            <a:blip r:embed="rId2" cstate="print"/>
            <a:tile tx="0" ty="0" sx="100000" sy="100000" flip="none" algn="tl"/>
          </a:blipFill>
        </p:spPr>
        <p:txBody>
          <a:bodyPr>
            <a:normAutofit fontScale="85000" lnSpcReduction="20000"/>
          </a:bodyPr>
          <a:lstStyle/>
          <a:p>
            <a:r>
              <a:rPr lang="es-CO" dirty="0" smtClean="0"/>
              <a:t>El texto dice: “</a:t>
            </a:r>
            <a:r>
              <a:rPr lang="es-CO" b="1" dirty="0" smtClean="0"/>
              <a:t>tienen un mismo propósito</a:t>
            </a:r>
            <a:r>
              <a:rPr lang="es-CO" dirty="0" smtClean="0"/>
              <a:t>". Habrá un vínculo de unión universal, una gran armonía, una confederación de fuerzas de Satanás." </a:t>
            </a:r>
            <a:r>
              <a:rPr lang="es-CO" b="1" dirty="0" smtClean="0"/>
              <a:t>Y entregarán su poder y su autoridad a la bestia"</a:t>
            </a:r>
            <a:r>
              <a:rPr lang="es-CO" dirty="0" smtClean="0"/>
              <a:t>.</a:t>
            </a:r>
          </a:p>
          <a:p>
            <a:endParaRPr lang="es-CO" dirty="0" smtClean="0"/>
          </a:p>
          <a:p>
            <a:r>
              <a:rPr lang="es-CO" dirty="0" smtClean="0"/>
              <a:t> Así se manifiesta el mismo poder opresivo y autoritario contra la libertad religiosa, contra la libertad de adorar a Dios de acuerdo con los dictados de la conciencia, como lo manifestó el papado cuando en lo pasado persiguió a los que se atrevieron a no conformarse con los ritos religiosos y las ceremonias de los romanistas.-</a:t>
            </a:r>
            <a:r>
              <a:rPr lang="es-CO" dirty="0" smtClean="0">
                <a:solidFill>
                  <a:srgbClr val="FF0000"/>
                </a:solidFill>
              </a:rPr>
              <a:t>3MS 447-448 (1891). </a:t>
            </a:r>
          </a:p>
          <a:p>
            <a:endParaRPr lang="es-CO" dirty="0" smtClean="0"/>
          </a:p>
          <a:p>
            <a:r>
              <a:rPr lang="es-CO" dirty="0" smtClean="0"/>
              <a:t>Todo el mundo cristiano estará involucrado en el gran conflicto final entre la fe y la incredulidad.-</a:t>
            </a:r>
            <a:r>
              <a:rPr lang="es-CO" dirty="0" smtClean="0">
                <a:solidFill>
                  <a:srgbClr val="FF0000"/>
                </a:solidFill>
              </a:rPr>
              <a:t> RH Febrero 7, 1893.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Autofit/>
          </a:bodyPr>
          <a:lstStyle/>
          <a:p>
            <a:r>
              <a:rPr lang="es-CO" b="1" dirty="0" smtClean="0">
                <a:solidFill>
                  <a:srgbClr val="002060"/>
                </a:solidFill>
                <a:latin typeface="Agency FB" pitchFamily="34" charset="0"/>
              </a:rPr>
              <a:t>¿En cuantos grupos quedará dividida la cristiandad?</a:t>
            </a:r>
            <a:endParaRPr lang="es-CO" b="1" dirty="0">
              <a:solidFill>
                <a:srgbClr val="002060"/>
              </a:solidFill>
              <a:latin typeface="Agency FB" pitchFamily="34" charset="0"/>
            </a:endParaRPr>
          </a:p>
        </p:txBody>
      </p:sp>
      <p:sp>
        <p:nvSpPr>
          <p:cNvPr id="3" name="2 Marcador de contenido"/>
          <p:cNvSpPr>
            <a:spLocks noGrp="1"/>
          </p:cNvSpPr>
          <p:nvPr>
            <p:ph idx="1"/>
          </p:nvPr>
        </p:nvSpPr>
        <p:spPr>
          <a:xfrm>
            <a:off x="0" y="1600200"/>
            <a:ext cx="5364088" cy="5257800"/>
          </a:xfrm>
        </p:spPr>
        <p:txBody>
          <a:bodyPr>
            <a:normAutofit fontScale="92500" lnSpcReduction="20000"/>
          </a:bodyPr>
          <a:lstStyle/>
          <a:p>
            <a:pPr>
              <a:buNone/>
            </a:pPr>
            <a:r>
              <a:rPr lang="es-CO" dirty="0" smtClean="0"/>
              <a:t>    Toda la cristiandad quedará dividida en dos categorías:</a:t>
            </a:r>
          </a:p>
          <a:p>
            <a:pPr>
              <a:buNone/>
            </a:pPr>
            <a:r>
              <a:rPr lang="es-CO" dirty="0" smtClean="0"/>
              <a:t>    La minoría, los que guardan los mandamientos de Dios y la fe de Jesús, es “manada pequeña” </a:t>
            </a:r>
            <a:r>
              <a:rPr lang="es-CO" dirty="0" smtClean="0">
                <a:solidFill>
                  <a:srgbClr val="FF0000"/>
                </a:solidFill>
              </a:rPr>
              <a:t>(Luc. 12:32). </a:t>
            </a:r>
          </a:p>
          <a:p>
            <a:pPr>
              <a:buNone/>
            </a:pPr>
            <a:endParaRPr lang="es-CO" dirty="0" smtClean="0"/>
          </a:p>
          <a:p>
            <a:pPr>
              <a:buNone/>
            </a:pPr>
            <a:r>
              <a:rPr lang="es-CO" dirty="0" smtClean="0"/>
              <a:t>    y la gran mayoría, los que adoran la bestia y su imagen y reciben su marca.-</a:t>
            </a:r>
            <a:r>
              <a:rPr lang="es-CO" dirty="0" smtClean="0">
                <a:solidFill>
                  <a:srgbClr val="FF0000"/>
                </a:solidFill>
              </a:rPr>
              <a:t>CS 503 (1911).  </a:t>
            </a:r>
            <a:r>
              <a:rPr lang="es-CO" u="sng" dirty="0" smtClean="0"/>
              <a:t>“Su numero es  como la arena del mar”</a:t>
            </a:r>
            <a:r>
              <a:rPr lang="es-CO" dirty="0" smtClean="0">
                <a:solidFill>
                  <a:srgbClr val="FF0000"/>
                </a:solidFill>
              </a:rPr>
              <a:t> (Apc.20:10). </a:t>
            </a:r>
          </a:p>
          <a:p>
            <a:endParaRPr lang="es-CO" dirty="0" smtClean="0"/>
          </a:p>
          <a:p>
            <a:endParaRPr lang="es-CO" dirty="0"/>
          </a:p>
        </p:txBody>
      </p:sp>
      <p:pic>
        <p:nvPicPr>
          <p:cNvPr id="61442" name="Picture 2" descr="http://t2.gstatic.com/images?q=tbn:ANd9GcROlC_jcY_ibZ3zO8DqFrm0vMzhVFfCCBIHkbgGzQrBJK4jTJRKew"/>
          <p:cNvPicPr>
            <a:picLocks noChangeAspect="1" noChangeArrowheads="1"/>
          </p:cNvPicPr>
          <p:nvPr/>
        </p:nvPicPr>
        <p:blipFill>
          <a:blip r:embed="rId2" cstate="print"/>
          <a:srcRect/>
          <a:stretch>
            <a:fillRect/>
          </a:stretch>
        </p:blipFill>
        <p:spPr bwMode="auto">
          <a:xfrm>
            <a:off x="5868144" y="1628800"/>
            <a:ext cx="2736304" cy="1872208"/>
          </a:xfrm>
          <a:prstGeom prst="rect">
            <a:avLst/>
          </a:prstGeom>
          <a:noFill/>
        </p:spPr>
      </p:pic>
      <p:pic>
        <p:nvPicPr>
          <p:cNvPr id="61444" name="Picture 4" descr="http://t2.gstatic.com/images?q=tbn:ANd9GcRCRD7CM3-5OcqCdif4TwMaGnOIOcBx8_2Tofr3dUhNAUKiJjwYwg"/>
          <p:cNvPicPr>
            <a:picLocks noChangeAspect="1" noChangeArrowheads="1"/>
          </p:cNvPicPr>
          <p:nvPr/>
        </p:nvPicPr>
        <p:blipFill>
          <a:blip r:embed="rId3" cstate="print"/>
          <a:srcRect/>
          <a:stretch>
            <a:fillRect/>
          </a:stretch>
        </p:blipFill>
        <p:spPr bwMode="auto">
          <a:xfrm>
            <a:off x="5652120" y="4077072"/>
            <a:ext cx="3024336" cy="220789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
                                        <p:tgtEl>
                                          <p:spTgt spid="3">
                                            <p:txEl>
                                              <p:pRg st="0" end="0"/>
                                            </p:txEl>
                                          </p:spTgt>
                                        </p:tgtEl>
                                      </p:cBhvr>
                                    </p:animEffect>
                                    <p:anim calcmode="lin" valueType="num">
                                      <p:cBhvr>
                                        <p:cTn id="15"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3"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fade">
                                      <p:cBhvr>
                                        <p:cTn id="23" dur="100"/>
                                        <p:tgtEl>
                                          <p:spTgt spid="3">
                                            <p:txEl>
                                              <p:pRg st="1" end="1"/>
                                            </p:txEl>
                                          </p:spTgt>
                                        </p:tgtEl>
                                      </p:cBhvr>
                                    </p:animEffect>
                                    <p:anim calcmode="lin" valueType="num">
                                      <p:cBhvr>
                                        <p:cTn id="24"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5"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26"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7"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3" presetClass="entr" presetSubtype="0" fill="hold" nodeType="clickEffect">
                                  <p:stCondLst>
                                    <p:cond delay="0"/>
                                  </p:stCondLst>
                                  <p:childTnLst>
                                    <p:set>
                                      <p:cBhvr>
                                        <p:cTn id="31" dur="1" fill="hold">
                                          <p:stCondLst>
                                            <p:cond delay="0"/>
                                          </p:stCondLst>
                                        </p:cTn>
                                        <p:tgtEl>
                                          <p:spTgt spid="61442"/>
                                        </p:tgtEl>
                                        <p:attrNameLst>
                                          <p:attrName>style.visibility</p:attrName>
                                        </p:attrNameLst>
                                      </p:cBhvr>
                                      <p:to>
                                        <p:strVal val="visible"/>
                                      </p:to>
                                    </p:set>
                                    <p:animEffect transition="in" filter="fade">
                                      <p:cBhvr>
                                        <p:cTn id="32" dur="100"/>
                                        <p:tgtEl>
                                          <p:spTgt spid="61442"/>
                                        </p:tgtEl>
                                      </p:cBhvr>
                                    </p:animEffect>
                                    <p:anim calcmode="lin" valueType="num">
                                      <p:cBhvr>
                                        <p:cTn id="33" dur="400" fill="hold"/>
                                        <p:tgtEl>
                                          <p:spTgt spid="61442"/>
                                        </p:tgtEl>
                                        <p:attrNameLst>
                                          <p:attrName>ppt_x</p:attrName>
                                        </p:attrNameLst>
                                      </p:cBhvr>
                                      <p:tavLst>
                                        <p:tav tm="0">
                                          <p:val>
                                            <p:strVal val="#ppt_x"/>
                                          </p:val>
                                        </p:tav>
                                        <p:tav tm="100000">
                                          <p:val>
                                            <p:strVal val="#ppt_x"/>
                                          </p:val>
                                        </p:tav>
                                      </p:tavLst>
                                    </p:anim>
                                    <p:anim calcmode="lin" valueType="num">
                                      <p:cBhvr>
                                        <p:cTn id="34" dur="400" fill="hold"/>
                                        <p:tgtEl>
                                          <p:spTgt spid="61442"/>
                                        </p:tgtEl>
                                        <p:attrNameLst>
                                          <p:attrName>ppt_y</p:attrName>
                                        </p:attrNameLst>
                                      </p:cBhvr>
                                      <p:tavLst>
                                        <p:tav tm="0">
                                          <p:val>
                                            <p:strVal val="#ppt_y+0.31"/>
                                          </p:val>
                                        </p:tav>
                                        <p:tav tm="100000">
                                          <p:val>
                                            <p:strVal val="#ppt_y+0.31"/>
                                          </p:val>
                                        </p:tav>
                                      </p:tavLst>
                                    </p:anim>
                                    <p:anim calcmode="lin" valueType="num">
                                      <p:cBhvr>
                                        <p:cTn id="35" dur="600" decel="50000" fill="hold">
                                          <p:stCondLst>
                                            <p:cond delay="400"/>
                                          </p:stCondLst>
                                        </p:cTn>
                                        <p:tgtEl>
                                          <p:spTgt spid="6144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6" dur="600" decel="50000" fill="hold">
                                          <p:stCondLst>
                                            <p:cond delay="400"/>
                                          </p:stCondLst>
                                        </p:cTn>
                                        <p:tgtEl>
                                          <p:spTgt spid="6144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1" presetClass="entr" presetSubtype="4" fill="hold" nodeType="clickEffect">
                                  <p:stCondLst>
                                    <p:cond delay="0"/>
                                  </p:stCondLst>
                                  <p:childTnLst>
                                    <p:set>
                                      <p:cBhvr>
                                        <p:cTn id="40" dur="1" fill="hold">
                                          <p:stCondLst>
                                            <p:cond delay="0"/>
                                          </p:stCondLst>
                                        </p:cTn>
                                        <p:tgtEl>
                                          <p:spTgt spid="61444"/>
                                        </p:tgtEl>
                                        <p:attrNameLst>
                                          <p:attrName>style.visibility</p:attrName>
                                        </p:attrNameLst>
                                      </p:cBhvr>
                                      <p:to>
                                        <p:strVal val="visible"/>
                                      </p:to>
                                    </p:set>
                                    <p:animEffect transition="in" filter="wheel(4)">
                                      <p:cBhvr>
                                        <p:cTn id="41" dur="2000"/>
                                        <p:tgtEl>
                                          <p:spTgt spid="61444"/>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0" fill="hold" nodeType="clickEffect">
                                  <p:stCondLst>
                                    <p:cond delay="0"/>
                                  </p:stCondLst>
                                  <p:childTnLst>
                                    <p:set>
                                      <p:cBhvr>
                                        <p:cTn id="45" dur="1" fill="hold">
                                          <p:stCondLst>
                                            <p:cond delay="0"/>
                                          </p:stCondLst>
                                        </p:cTn>
                                        <p:tgtEl>
                                          <p:spTgt spid="3">
                                            <p:txEl>
                                              <p:pRg st="3" end="3"/>
                                            </p:txEl>
                                          </p:spTgt>
                                        </p:tgtEl>
                                        <p:attrNameLst>
                                          <p:attrName>style.visibility</p:attrName>
                                        </p:attrNameLst>
                                      </p:cBhvr>
                                      <p:to>
                                        <p:strVal val="visible"/>
                                      </p:to>
                                    </p:set>
                                    <p:anim calcmode="lin" valueType="num">
                                      <p:cBhvr>
                                        <p:cTn id="46"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7"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48"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96753"/>
            <a:ext cx="8229600" cy="4176464"/>
          </a:xfrm>
          <a:solidFill>
            <a:srgbClr val="FFFF00"/>
          </a:solidFill>
        </p:spPr>
        <p:txBody>
          <a:bodyPr>
            <a:normAutofit/>
          </a:bodyPr>
          <a:lstStyle/>
          <a:p>
            <a:pPr algn="ctr">
              <a:buNone/>
            </a:pPr>
            <a:r>
              <a:rPr lang="es-CO" dirty="0" smtClean="0"/>
              <a:t>   Una vez que el sábado llegue a ser el punto especial de controversia en toda la cristiandad y las autoridades religiosas y civiles se unan para imponer la observancia del domingo, la negativa persistente, por parte de una pequeña minoría, de ceder a la exigencia popular, la convertirá en objeto de execración universal.</a:t>
            </a:r>
            <a:r>
              <a:rPr lang="es-CO" dirty="0" smtClean="0">
                <a:solidFill>
                  <a:srgbClr val="FF0000"/>
                </a:solidFill>
              </a:rPr>
              <a:t>-CS 673 (1911). </a:t>
            </a:r>
          </a:p>
          <a:p>
            <a:endParaRPr lang="es-CO" dirty="0"/>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5364088" cy="6597352"/>
          </a:xfrm>
        </p:spPr>
        <p:txBody>
          <a:bodyPr>
            <a:normAutofit fontScale="92500" lnSpcReduction="10000"/>
          </a:bodyPr>
          <a:lstStyle/>
          <a:p>
            <a:pPr algn="ctr">
              <a:buNone/>
            </a:pPr>
            <a:r>
              <a:rPr lang="es-CO" dirty="0" smtClean="0"/>
              <a:t>    Cuando el decreto promulgado por los diversos príncipes y dignatarios de la cristiandad contra los que observan los mandamientos, suspenda la protección y las garantías del gobierno y los abandone a los que tratan de aniquilarlos,</a:t>
            </a:r>
          </a:p>
          <a:p>
            <a:pPr algn="ctr">
              <a:buNone/>
            </a:pPr>
            <a:endParaRPr lang="es-CO" b="1" dirty="0" smtClean="0">
              <a:solidFill>
                <a:srgbClr val="0070C0"/>
              </a:solidFill>
            </a:endParaRPr>
          </a:p>
          <a:p>
            <a:pPr algn="ctr">
              <a:buNone/>
            </a:pPr>
            <a:r>
              <a:rPr lang="es-CO" b="1" dirty="0" smtClean="0">
                <a:solidFill>
                  <a:srgbClr val="0070C0"/>
                </a:solidFill>
              </a:rPr>
              <a:t>   el pueblo de Dios huirá de las ciudades y de los pueblos y se unirá en grupos para vivir en los lugares más desiertos y solitarios</a:t>
            </a:r>
            <a:r>
              <a:rPr lang="es-CO" dirty="0" smtClean="0"/>
              <a:t>.-</a:t>
            </a:r>
            <a:r>
              <a:rPr lang="es-CO" dirty="0" smtClean="0">
                <a:solidFill>
                  <a:srgbClr val="FF0000"/>
                </a:solidFill>
              </a:rPr>
              <a:t>CS 683-684 (1911). </a:t>
            </a:r>
          </a:p>
          <a:p>
            <a:endParaRPr lang="es-CO" dirty="0" smtClean="0"/>
          </a:p>
        </p:txBody>
      </p:sp>
      <p:pic>
        <p:nvPicPr>
          <p:cNvPr id="49154" name="Picture 2" descr="http://t2.gstatic.com/images?q=tbn:ANd9GcT-oPPsP-V0nH6kRlZjUJSjeueJ-PYJuTxbBvz9D8ZsuwnE-65U"/>
          <p:cNvPicPr>
            <a:picLocks noChangeAspect="1" noChangeArrowheads="1"/>
          </p:cNvPicPr>
          <p:nvPr/>
        </p:nvPicPr>
        <p:blipFill>
          <a:blip r:embed="rId2" cstate="print"/>
          <a:srcRect/>
          <a:stretch>
            <a:fillRect/>
          </a:stretch>
        </p:blipFill>
        <p:spPr bwMode="auto">
          <a:xfrm>
            <a:off x="5580112" y="332656"/>
            <a:ext cx="3240360" cy="2926829"/>
          </a:xfrm>
          <a:prstGeom prst="rect">
            <a:avLst/>
          </a:prstGeom>
          <a:noFill/>
        </p:spPr>
      </p:pic>
      <p:pic>
        <p:nvPicPr>
          <p:cNvPr id="49158" name="Picture 6" descr="http://t2.gstatic.com/images?q=tbn:ANd9GcTNGUNwzlc4Sd8bFmf5TniQPmArp9EXjiY4iA7KLMwhSmgUVx0OnA"/>
          <p:cNvPicPr>
            <a:picLocks noChangeAspect="1" noChangeArrowheads="1"/>
          </p:cNvPicPr>
          <p:nvPr/>
        </p:nvPicPr>
        <p:blipFill>
          <a:blip r:embed="rId3" cstate="print"/>
          <a:srcRect/>
          <a:stretch>
            <a:fillRect/>
          </a:stretch>
        </p:blipFill>
        <p:spPr bwMode="auto">
          <a:xfrm>
            <a:off x="5580112" y="3573016"/>
            <a:ext cx="3312368" cy="271194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49154"/>
                                        </p:tgtEl>
                                        <p:attrNameLst>
                                          <p:attrName>style.visibility</p:attrName>
                                        </p:attrNameLst>
                                      </p:cBhvr>
                                      <p:to>
                                        <p:strVal val="visible"/>
                                      </p:to>
                                    </p:set>
                                    <p:animEffect transition="in" filter="wheel(4)">
                                      <p:cBhvr>
                                        <p:cTn id="7" dur="2000"/>
                                        <p:tgtEl>
                                          <p:spTgt spid="49154"/>
                                        </p:tgtEl>
                                      </p:cBhvr>
                                    </p:animEffect>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
                                        <p:tgtEl>
                                          <p:spTgt spid="3">
                                            <p:txEl>
                                              <p:pRg st="0" end="0"/>
                                            </p:txEl>
                                          </p:spTgt>
                                        </p:tgtEl>
                                      </p:cBhvr>
                                    </p:animEffect>
                                    <p:anim calcmode="lin" valueType="num">
                                      <p:cBhvr>
                                        <p:cTn id="13"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49158"/>
                                        </p:tgtEl>
                                        <p:attrNameLst>
                                          <p:attrName>style.visibility</p:attrName>
                                        </p:attrNameLst>
                                      </p:cBhvr>
                                      <p:to>
                                        <p:strVal val="visible"/>
                                      </p:to>
                                    </p:set>
                                    <p:anim calcmode="lin" valueType="num">
                                      <p:cBhvr>
                                        <p:cTn id="21" dur="1000" fill="hold"/>
                                        <p:tgtEl>
                                          <p:spTgt spid="49158"/>
                                        </p:tgtEl>
                                        <p:attrNameLst>
                                          <p:attrName>ppt_w</p:attrName>
                                        </p:attrNameLst>
                                      </p:cBhvr>
                                      <p:tavLst>
                                        <p:tav tm="0">
                                          <p:val>
                                            <p:strVal val="#ppt_w*0.70"/>
                                          </p:val>
                                        </p:tav>
                                        <p:tav tm="100000">
                                          <p:val>
                                            <p:strVal val="#ppt_w"/>
                                          </p:val>
                                        </p:tav>
                                      </p:tavLst>
                                    </p:anim>
                                    <p:anim calcmode="lin" valueType="num">
                                      <p:cBhvr>
                                        <p:cTn id="22" dur="1000" fill="hold"/>
                                        <p:tgtEl>
                                          <p:spTgt spid="49158"/>
                                        </p:tgtEl>
                                        <p:attrNameLst>
                                          <p:attrName>ppt_h</p:attrName>
                                        </p:attrNameLst>
                                      </p:cBhvr>
                                      <p:tavLst>
                                        <p:tav tm="0">
                                          <p:val>
                                            <p:strVal val="#ppt_h"/>
                                          </p:val>
                                        </p:tav>
                                        <p:tav tm="100000">
                                          <p:val>
                                            <p:strVal val="#ppt_h"/>
                                          </p:val>
                                        </p:tav>
                                      </p:tavLst>
                                    </p:anim>
                                    <p:animEffect transition="in" filter="fade">
                                      <p:cBhvr>
                                        <p:cTn id="23" dur="1000"/>
                                        <p:tgtEl>
                                          <p:spTgt spid="49158"/>
                                        </p:tgtEl>
                                      </p:cBhvr>
                                    </p:animEffect>
                                  </p:childTnLst>
                                </p:cTn>
                              </p:par>
                            </p:childTnLst>
                          </p:cTn>
                        </p:par>
                      </p:childTnLst>
                    </p:cTn>
                  </p:par>
                  <p:par>
                    <p:cTn id="24" fill="hold">
                      <p:stCondLst>
                        <p:cond delay="indefinite"/>
                      </p:stCondLst>
                      <p:childTnLst>
                        <p:par>
                          <p:cTn id="25" fill="hold">
                            <p:stCondLst>
                              <p:cond delay="0"/>
                            </p:stCondLst>
                            <p:childTnLst>
                              <p:par>
                                <p:cTn id="26" presetID="21" presetClass="entr" presetSubtype="4"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wheel(4)">
                                      <p:cBhvr>
                                        <p:cTn id="28"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0000"/>
          </a:solidFill>
        </p:spPr>
        <p:txBody>
          <a:bodyPr>
            <a:normAutofit fontScale="90000"/>
          </a:bodyPr>
          <a:lstStyle/>
          <a:p>
            <a:r>
              <a:rPr lang="es-CO" b="1" dirty="0" smtClean="0">
                <a:solidFill>
                  <a:srgbClr val="FFFF00"/>
                </a:solidFill>
                <a:latin typeface="Agency FB" pitchFamily="34" charset="0"/>
              </a:rPr>
              <a:t>¿Qué orden dio Jesús casi 2000 años antes es apropiada para ese tiempo?</a:t>
            </a:r>
            <a:endParaRPr lang="es-CO" b="1" dirty="0">
              <a:solidFill>
                <a:srgbClr val="FFFF00"/>
              </a:solidFill>
              <a:latin typeface="Agency FB" pitchFamily="34" charset="0"/>
            </a:endParaRPr>
          </a:p>
        </p:txBody>
      </p:sp>
      <p:sp>
        <p:nvSpPr>
          <p:cNvPr id="3" name="2 Marcador de contenido"/>
          <p:cNvSpPr>
            <a:spLocks noGrp="1"/>
          </p:cNvSpPr>
          <p:nvPr>
            <p:ph idx="1"/>
          </p:nvPr>
        </p:nvSpPr>
        <p:spPr>
          <a:xfrm>
            <a:off x="457200" y="1600200"/>
            <a:ext cx="5338936" cy="4525963"/>
          </a:xfrm>
        </p:spPr>
        <p:txBody>
          <a:bodyPr/>
          <a:lstStyle/>
          <a:p>
            <a:pPr>
              <a:buNone/>
            </a:pPr>
            <a:r>
              <a:rPr lang="es-CO" dirty="0" smtClean="0">
                <a:solidFill>
                  <a:srgbClr val="FF0000"/>
                </a:solidFill>
              </a:rPr>
              <a:t>    Mateo 24:20. </a:t>
            </a:r>
          </a:p>
          <a:p>
            <a:pPr>
              <a:buNone/>
            </a:pPr>
            <a:r>
              <a:rPr lang="es-CO" dirty="0" smtClean="0"/>
              <a:t>    Orad, pues, que vuestra huída no sea en invierno ni en sábado;</a:t>
            </a:r>
          </a:p>
          <a:p>
            <a:endParaRPr lang="es-CO" dirty="0"/>
          </a:p>
        </p:txBody>
      </p:sp>
      <p:pic>
        <p:nvPicPr>
          <p:cNvPr id="1026" name="Picture 2" descr="http://t1.gstatic.com/images?q=tbn:ANd9GcSSmJh_WH4GgNgJQaR6v6O_uY1kWo8_JFYG4IWS_lWV4GGQfHo7hg"/>
          <p:cNvPicPr>
            <a:picLocks noChangeAspect="1" noChangeArrowheads="1"/>
          </p:cNvPicPr>
          <p:nvPr/>
        </p:nvPicPr>
        <p:blipFill>
          <a:blip r:embed="rId2" cstate="print"/>
          <a:srcRect/>
          <a:stretch>
            <a:fillRect/>
          </a:stretch>
        </p:blipFill>
        <p:spPr bwMode="auto">
          <a:xfrm>
            <a:off x="395536" y="3645024"/>
            <a:ext cx="4968552" cy="3024336"/>
          </a:xfrm>
          <a:prstGeom prst="rect">
            <a:avLst/>
          </a:prstGeom>
          <a:noFill/>
        </p:spPr>
      </p:pic>
      <p:pic>
        <p:nvPicPr>
          <p:cNvPr id="5" name="Picture 2" descr="http://t0.gstatic.com/images?q=tbn:ANd9GcQiq5ds9Fw76z5Tu6jIbndIb5eAnrz6Ui4SuCDdB4AFliuAbSUM9Q"/>
          <p:cNvPicPr>
            <a:picLocks noChangeAspect="1" noChangeArrowheads="1"/>
          </p:cNvPicPr>
          <p:nvPr/>
        </p:nvPicPr>
        <p:blipFill>
          <a:blip r:embed="rId3" cstate="print"/>
          <a:srcRect/>
          <a:stretch>
            <a:fillRect/>
          </a:stretch>
        </p:blipFill>
        <p:spPr bwMode="auto">
          <a:xfrm>
            <a:off x="5724128" y="1916832"/>
            <a:ext cx="3096344" cy="43924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4)">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heel(4)">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nodeType="clickEffect">
                                  <p:stCondLst>
                                    <p:cond delay="0"/>
                                  </p:stCondLst>
                                  <p:childTnLst>
                                    <p:set>
                                      <p:cBhvr>
                                        <p:cTn id="26" dur="1" fill="hold">
                                          <p:stCondLst>
                                            <p:cond delay="0"/>
                                          </p:stCondLst>
                                        </p:cTn>
                                        <p:tgtEl>
                                          <p:spTgt spid="1026"/>
                                        </p:tgtEl>
                                        <p:attrNameLst>
                                          <p:attrName>style.visibility</p:attrName>
                                        </p:attrNameLst>
                                      </p:cBhvr>
                                      <p:to>
                                        <p:strVal val="visible"/>
                                      </p:to>
                                    </p:set>
                                    <p:animEffect transition="in" filter="wheel(4)">
                                      <p:cBhvr>
                                        <p:cTn id="2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cstate="print"/>
            <a:tile tx="0" ty="0" sx="100000" sy="100000" flip="none" algn="tl"/>
          </a:blipFill>
        </p:spPr>
        <p:txBody>
          <a:bodyPr>
            <a:normAutofit/>
          </a:bodyPr>
          <a:lstStyle/>
          <a:p>
            <a:r>
              <a:rPr lang="es-CO" sz="4800" b="1" dirty="0" smtClean="0">
                <a:latin typeface="Agency FB" pitchFamily="34" charset="0"/>
              </a:rPr>
              <a:t>¿Para que servirán los carros?</a:t>
            </a:r>
            <a:endParaRPr lang="es-CO" sz="4800" b="1" dirty="0">
              <a:latin typeface="Agency FB" pitchFamily="34" charset="0"/>
            </a:endParaRPr>
          </a:p>
        </p:txBody>
      </p:sp>
      <p:sp>
        <p:nvSpPr>
          <p:cNvPr id="3" name="2 Marcador de contenido"/>
          <p:cNvSpPr>
            <a:spLocks noGrp="1"/>
          </p:cNvSpPr>
          <p:nvPr>
            <p:ph idx="1"/>
          </p:nvPr>
        </p:nvSpPr>
        <p:spPr>
          <a:xfrm>
            <a:off x="0" y="1600200"/>
            <a:ext cx="6660232" cy="5257800"/>
          </a:xfrm>
          <a:blipFill>
            <a:blip r:embed="rId3" cstate="print"/>
            <a:tile tx="0" ty="0" sx="100000" sy="100000" flip="none" algn="tl"/>
          </a:blipFill>
        </p:spPr>
        <p:txBody>
          <a:bodyPr>
            <a:normAutofit fontScale="92500" lnSpcReduction="10000"/>
          </a:bodyPr>
          <a:lstStyle/>
          <a:p>
            <a:pPr algn="ctr">
              <a:buNone/>
            </a:pPr>
            <a:r>
              <a:rPr lang="es-CO" dirty="0" smtClean="0"/>
              <a:t>    Los carros no servirán de nada, recuerde que se nos privará el derecho de “comprar o vender”.</a:t>
            </a:r>
          </a:p>
          <a:p>
            <a:pPr>
              <a:buNone/>
            </a:pPr>
            <a:r>
              <a:rPr lang="es-CO" dirty="0" smtClean="0"/>
              <a:t> </a:t>
            </a:r>
            <a:endParaRPr lang="es-CO" dirty="0" smtClean="0"/>
          </a:p>
          <a:p>
            <a:pPr algn="ctr">
              <a:buNone/>
            </a:pPr>
            <a:r>
              <a:rPr lang="es-CO" dirty="0" smtClean="0"/>
              <a:t> </a:t>
            </a:r>
            <a:r>
              <a:rPr lang="es-CO" dirty="0" smtClean="0"/>
              <a:t>   Si usted logró tinquear su carro, tendrá que dejarlo abandonado en la carretera, y continuar su camino a pie, como lo hicieron los Israelitas por el desierto, o los apóstoles en la destrucción de Jerusalén “huid a los montes”  les ordenó </a:t>
            </a:r>
            <a:r>
              <a:rPr lang="es-CO" smtClean="0"/>
              <a:t>Jesús, ¿Cómo</a:t>
            </a:r>
            <a:r>
              <a:rPr lang="es-CO" dirty="0" smtClean="0"/>
              <a:t>? A pie.  </a:t>
            </a:r>
            <a:endParaRPr lang="es-CO" dirty="0"/>
          </a:p>
        </p:txBody>
      </p:sp>
      <p:pic>
        <p:nvPicPr>
          <p:cNvPr id="1026" name="Picture 2" descr="http://t2.gstatic.com/images?q=tbn:ANd9GcRrGDFzthnLZcN0kVRToQAEBfVvL1CPinkqgZDZuFQswvD5U3WWgA"/>
          <p:cNvPicPr>
            <a:picLocks noChangeAspect="1" noChangeArrowheads="1"/>
          </p:cNvPicPr>
          <p:nvPr/>
        </p:nvPicPr>
        <p:blipFill>
          <a:blip r:embed="rId4" cstate="print"/>
          <a:srcRect/>
          <a:stretch>
            <a:fillRect/>
          </a:stretch>
        </p:blipFill>
        <p:spPr bwMode="auto">
          <a:xfrm>
            <a:off x="6804248" y="1916832"/>
            <a:ext cx="2088232" cy="2088232"/>
          </a:xfrm>
          <a:prstGeom prst="rect">
            <a:avLst/>
          </a:prstGeom>
          <a:noFill/>
        </p:spPr>
      </p:pic>
      <p:pic>
        <p:nvPicPr>
          <p:cNvPr id="1028" name="Picture 4" descr="http://t0.gstatic.com/images?q=tbn:ANd9GcRtwirdPROR6UThjH5qpqCUQqXo2WvXhVVyaARDS7RMHkrBOkvQ"/>
          <p:cNvPicPr>
            <a:picLocks noChangeAspect="1" noChangeArrowheads="1"/>
          </p:cNvPicPr>
          <p:nvPr/>
        </p:nvPicPr>
        <p:blipFill>
          <a:blip r:embed="rId5" cstate="print"/>
          <a:srcRect/>
          <a:stretch>
            <a:fillRect/>
          </a:stretch>
        </p:blipFill>
        <p:spPr bwMode="auto">
          <a:xfrm>
            <a:off x="6732240" y="4365104"/>
            <a:ext cx="2187327" cy="231914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heel(4)">
                                      <p:cBhvr>
                                        <p:cTn id="7" dur="20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100"/>
                                        <p:tgtEl>
                                          <p:spTgt spid="3">
                                            <p:bg/>
                                          </p:spTgt>
                                        </p:tgtEl>
                                      </p:cBhvr>
                                    </p:animEffect>
                                    <p:anim calcmode="lin" valueType="num">
                                      <p:cBhvr>
                                        <p:cTn id="13" dur="400" fill="hold"/>
                                        <p:tgtEl>
                                          <p:spTgt spid="3">
                                            <p:bg/>
                                          </p:spTgt>
                                        </p:tgtEl>
                                        <p:attrNameLst>
                                          <p:attrName>ppt_x</p:attrName>
                                        </p:attrNameLst>
                                      </p:cBhvr>
                                      <p:tavLst>
                                        <p:tav tm="0">
                                          <p:val>
                                            <p:strVal val="#ppt_x"/>
                                          </p:val>
                                        </p:tav>
                                        <p:tav tm="100000">
                                          <p:val>
                                            <p:strVal val="#ppt_x"/>
                                          </p:val>
                                        </p:tav>
                                      </p:tavLst>
                                    </p:anim>
                                    <p:anim calcmode="lin" valueType="num">
                                      <p:cBhvr>
                                        <p:cTn id="14" dur="400" fill="hold"/>
                                        <p:tgtEl>
                                          <p:spTgt spid="3">
                                            <p:bg/>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
                                        <p:tgtEl>
                                          <p:spTgt spid="3">
                                            <p:txEl>
                                              <p:pRg st="0" end="0"/>
                                            </p:txEl>
                                          </p:spTgt>
                                        </p:tgtEl>
                                      </p:cBhvr>
                                    </p:animEffect>
                                    <p:anim calcmode="lin" valueType="num">
                                      <p:cBhvr>
                                        <p:cTn id="22"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5" presetClass="entr" presetSubtype="0" fill="hold" nodeType="clickEffect">
                                  <p:stCondLst>
                                    <p:cond delay="0"/>
                                  </p:stCondLst>
                                  <p:childTnLst>
                                    <p:set>
                                      <p:cBhvr>
                                        <p:cTn id="29" dur="1" fill="hold">
                                          <p:stCondLst>
                                            <p:cond delay="0"/>
                                          </p:stCondLst>
                                        </p:cTn>
                                        <p:tgtEl>
                                          <p:spTgt spid="1028"/>
                                        </p:tgtEl>
                                        <p:attrNameLst>
                                          <p:attrName>style.visibility</p:attrName>
                                        </p:attrNameLst>
                                      </p:cBhvr>
                                      <p:to>
                                        <p:strVal val="visible"/>
                                      </p:to>
                                    </p:set>
                                    <p:anim calcmode="lin" valueType="num">
                                      <p:cBhvr>
                                        <p:cTn id="30" dur="1000" fill="hold"/>
                                        <p:tgtEl>
                                          <p:spTgt spid="1028"/>
                                        </p:tgtEl>
                                        <p:attrNameLst>
                                          <p:attrName>ppt_w</p:attrName>
                                        </p:attrNameLst>
                                      </p:cBhvr>
                                      <p:tavLst>
                                        <p:tav tm="0">
                                          <p:val>
                                            <p:strVal val="#ppt_w*0.70"/>
                                          </p:val>
                                        </p:tav>
                                        <p:tav tm="100000">
                                          <p:val>
                                            <p:strVal val="#ppt_w"/>
                                          </p:val>
                                        </p:tav>
                                      </p:tavLst>
                                    </p:anim>
                                    <p:anim calcmode="lin" valueType="num">
                                      <p:cBhvr>
                                        <p:cTn id="31" dur="1000" fill="hold"/>
                                        <p:tgtEl>
                                          <p:spTgt spid="1028"/>
                                        </p:tgtEl>
                                        <p:attrNameLst>
                                          <p:attrName>ppt_h</p:attrName>
                                        </p:attrNameLst>
                                      </p:cBhvr>
                                      <p:tavLst>
                                        <p:tav tm="0">
                                          <p:val>
                                            <p:strVal val="#ppt_h"/>
                                          </p:val>
                                        </p:tav>
                                        <p:tav tm="100000">
                                          <p:val>
                                            <p:strVal val="#ppt_h"/>
                                          </p:val>
                                        </p:tav>
                                      </p:tavLst>
                                    </p:anim>
                                    <p:animEffect transition="in" filter="fade">
                                      <p:cBhvr>
                                        <p:cTn id="32" dur="1000"/>
                                        <p:tgtEl>
                                          <p:spTgt spid="1028"/>
                                        </p:tgtEl>
                                      </p:cBhvr>
                                    </p:animEffect>
                                  </p:childTnLst>
                                </p:cTn>
                              </p:par>
                            </p:childTnLst>
                          </p:cTn>
                        </p:par>
                      </p:childTnLst>
                    </p:cTn>
                  </p:par>
                  <p:par>
                    <p:cTn id="33" fill="hold">
                      <p:stCondLst>
                        <p:cond delay="indefinite"/>
                      </p:stCondLst>
                      <p:childTnLst>
                        <p:par>
                          <p:cTn id="34" fill="hold">
                            <p:stCondLst>
                              <p:cond delay="0"/>
                            </p:stCondLst>
                            <p:childTnLst>
                              <p:par>
                                <p:cTn id="35" presetID="55" presetClass="entr" presetSubtype="0" fill="hold" nodeType="clickEffect">
                                  <p:stCondLst>
                                    <p:cond delay="0"/>
                                  </p:stCondLst>
                                  <p:childTnLst>
                                    <p:set>
                                      <p:cBhvr>
                                        <p:cTn id="36" dur="1" fill="hold">
                                          <p:stCondLst>
                                            <p:cond delay="0"/>
                                          </p:stCondLst>
                                        </p:cTn>
                                        <p:tgtEl>
                                          <p:spTgt spid="3">
                                            <p:txEl>
                                              <p:pRg st="2" end="2"/>
                                            </p:txEl>
                                          </p:spTgt>
                                        </p:tgtEl>
                                        <p:attrNameLst>
                                          <p:attrName>style.visibility</p:attrName>
                                        </p:attrNameLst>
                                      </p:cBhvr>
                                      <p:to>
                                        <p:strVal val="visible"/>
                                      </p:to>
                                    </p:set>
                                    <p:anim calcmode="lin" valueType="num">
                                      <p:cBhvr>
                                        <p:cTn id="37"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38"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39"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Autofit/>
          </a:bodyPr>
          <a:lstStyle/>
          <a:p>
            <a:r>
              <a:rPr lang="es-CO" sz="4000" b="1" dirty="0" smtClean="0">
                <a:solidFill>
                  <a:srgbClr val="002060"/>
                </a:solidFill>
                <a:latin typeface="Agency FB" pitchFamily="34" charset="0"/>
              </a:rPr>
              <a:t>¿Qué actitud debe tener el remanente en ese tiempo?</a:t>
            </a:r>
            <a:endParaRPr lang="es-CO" sz="4000" b="1" dirty="0">
              <a:solidFill>
                <a:srgbClr val="002060"/>
              </a:solidFill>
              <a:latin typeface="Agency FB" pitchFamily="34" charset="0"/>
            </a:endParaRPr>
          </a:p>
        </p:txBody>
      </p:sp>
      <p:sp>
        <p:nvSpPr>
          <p:cNvPr id="3" name="2 Marcador de contenido"/>
          <p:cNvSpPr>
            <a:spLocks noGrp="1"/>
          </p:cNvSpPr>
          <p:nvPr>
            <p:ph idx="1"/>
          </p:nvPr>
        </p:nvSpPr>
        <p:spPr>
          <a:xfrm>
            <a:off x="457200" y="1600201"/>
            <a:ext cx="8229600" cy="748679"/>
          </a:xfrm>
        </p:spPr>
        <p:txBody>
          <a:bodyPr>
            <a:normAutofit fontScale="62500" lnSpcReduction="20000"/>
          </a:bodyPr>
          <a:lstStyle/>
          <a:p>
            <a:pPr>
              <a:buNone/>
            </a:pPr>
            <a:r>
              <a:rPr lang="es-CO" sz="4500" b="1" dirty="0" smtClean="0">
                <a:solidFill>
                  <a:srgbClr val="FF0000"/>
                </a:solidFill>
              </a:rPr>
              <a:t>     </a:t>
            </a:r>
            <a:r>
              <a:rPr lang="es-CO" sz="4500" b="1" u="sng" dirty="0" smtClean="0">
                <a:solidFill>
                  <a:srgbClr val="FF0000"/>
                </a:solidFill>
              </a:rPr>
              <a:t>No mostrar una actitud desafiante </a:t>
            </a:r>
            <a:endParaRPr lang="es-CO" dirty="0" smtClean="0"/>
          </a:p>
          <a:p>
            <a:pPr>
              <a:buNone/>
            </a:pPr>
            <a:r>
              <a:rPr lang="es-CO" dirty="0" smtClean="0"/>
              <a:t>      </a:t>
            </a:r>
          </a:p>
          <a:p>
            <a:endParaRPr lang="es-CO" dirty="0"/>
          </a:p>
        </p:txBody>
      </p:sp>
      <p:sp>
        <p:nvSpPr>
          <p:cNvPr id="4" name="3 Rectángulo"/>
          <p:cNvSpPr/>
          <p:nvPr/>
        </p:nvSpPr>
        <p:spPr>
          <a:xfrm>
            <a:off x="251520" y="2492897"/>
            <a:ext cx="5400600" cy="2277547"/>
          </a:xfrm>
          <a:prstGeom prst="rect">
            <a:avLst/>
          </a:prstGeom>
        </p:spPr>
        <p:txBody>
          <a:bodyPr wrap="square">
            <a:spAutoFit/>
          </a:bodyPr>
          <a:lstStyle/>
          <a:p>
            <a:pPr>
              <a:buNone/>
            </a:pPr>
            <a:r>
              <a:rPr lang="es-CO" sz="3200" b="1" dirty="0" smtClean="0">
                <a:solidFill>
                  <a:srgbClr val="FF0000"/>
                </a:solidFill>
              </a:rPr>
              <a:t>1 Pedro 5:7.</a:t>
            </a:r>
            <a:r>
              <a:rPr lang="es-CO" sz="3600" b="1" dirty="0" smtClean="0">
                <a:solidFill>
                  <a:srgbClr val="FF0000"/>
                </a:solidFill>
              </a:rPr>
              <a:t> </a:t>
            </a:r>
            <a:r>
              <a:rPr lang="es-CO" sz="3600" dirty="0" smtClean="0"/>
              <a:t>“</a:t>
            </a:r>
            <a:r>
              <a:rPr lang="es-CO" sz="2800" dirty="0" smtClean="0"/>
              <a:t>echando toda vuestra ansiedad sobre él, porque él tiene cuidado de vosotros”.</a:t>
            </a:r>
            <a:endParaRPr lang="es-CO" sz="4400" dirty="0" smtClean="0"/>
          </a:p>
          <a:p>
            <a:pPr>
              <a:buNone/>
            </a:pPr>
            <a:endParaRPr lang="es-CO" sz="3200" b="1" dirty="0" smtClean="0">
              <a:solidFill>
                <a:srgbClr val="FF0000"/>
              </a:solidFill>
            </a:endParaRPr>
          </a:p>
          <a:p>
            <a:pPr>
              <a:buNone/>
            </a:pPr>
            <a:r>
              <a:rPr lang="es-CO" dirty="0" smtClean="0"/>
              <a:t>       </a:t>
            </a:r>
          </a:p>
        </p:txBody>
      </p:sp>
      <p:sp>
        <p:nvSpPr>
          <p:cNvPr id="5" name="4 Rectángulo"/>
          <p:cNvSpPr/>
          <p:nvPr/>
        </p:nvSpPr>
        <p:spPr>
          <a:xfrm>
            <a:off x="395536" y="4509120"/>
            <a:ext cx="8424936" cy="1815882"/>
          </a:xfrm>
          <a:prstGeom prst="rect">
            <a:avLst/>
          </a:prstGeom>
          <a:solidFill>
            <a:schemeClr val="accent2">
              <a:lumMod val="20000"/>
              <a:lumOff val="80000"/>
            </a:schemeClr>
          </a:solidFill>
        </p:spPr>
        <p:txBody>
          <a:bodyPr wrap="square">
            <a:spAutoFit/>
          </a:bodyPr>
          <a:lstStyle/>
          <a:p>
            <a:pPr algn="ctr">
              <a:buNone/>
            </a:pPr>
            <a:r>
              <a:rPr lang="es-CO" sz="2800" dirty="0" smtClean="0"/>
              <a:t>Aquellos que componen nuestras iglesias tienen rasgos de carácter que los inducirán, </a:t>
            </a:r>
            <a:r>
              <a:rPr lang="es-CO" sz="2800" b="1" dirty="0" smtClean="0">
                <a:solidFill>
                  <a:srgbClr val="0070C0"/>
                </a:solidFill>
              </a:rPr>
              <a:t>si no son muy cuidadosos</a:t>
            </a:r>
            <a:r>
              <a:rPr lang="es-CO" sz="2800" dirty="0" smtClean="0"/>
              <a:t>, a sentirse indignados porque, en base a tergiversaciones, les es quitada su libertad de trabajar en domingo.</a:t>
            </a:r>
          </a:p>
        </p:txBody>
      </p:sp>
      <p:pic>
        <p:nvPicPr>
          <p:cNvPr id="48130" name="Picture 2" descr="http://t2.gstatic.com/images?q=tbn:ANd9GcRrhDo_MEhBjmdTxso0qkakbzoPSFDbgqw6YKZIaRHPd4NodxBLkg"/>
          <p:cNvPicPr>
            <a:picLocks noChangeAspect="1" noChangeArrowheads="1"/>
          </p:cNvPicPr>
          <p:nvPr/>
        </p:nvPicPr>
        <p:blipFill>
          <a:blip r:embed="rId2" cstate="print"/>
          <a:srcRect/>
          <a:stretch>
            <a:fillRect/>
          </a:stretch>
        </p:blipFill>
        <p:spPr bwMode="auto">
          <a:xfrm>
            <a:off x="7596336" y="1556792"/>
            <a:ext cx="1368152" cy="1872208"/>
          </a:xfrm>
          <a:prstGeom prst="rect">
            <a:avLst/>
          </a:prstGeom>
          <a:noFill/>
        </p:spPr>
      </p:pic>
      <p:pic>
        <p:nvPicPr>
          <p:cNvPr id="48132" name="Picture 4" descr="http://t1.gstatic.com/images?q=tbn:ANd9GcRABrvSCsvcbxbAWXc86FkU7Kvww8tdgRD0ukpa6n6Glre1q-4JUg"/>
          <p:cNvPicPr>
            <a:picLocks noChangeAspect="1" noChangeArrowheads="1"/>
          </p:cNvPicPr>
          <p:nvPr/>
        </p:nvPicPr>
        <p:blipFill>
          <a:blip r:embed="rId3" cstate="print"/>
          <a:srcRect/>
          <a:stretch>
            <a:fillRect/>
          </a:stretch>
        </p:blipFill>
        <p:spPr bwMode="auto">
          <a:xfrm>
            <a:off x="5364088" y="2132856"/>
            <a:ext cx="2088232" cy="22322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nodeType="clickEffect">
                                  <p:stCondLst>
                                    <p:cond delay="0"/>
                                  </p:stCondLst>
                                  <p:childTnLst>
                                    <p:set>
                                      <p:cBhvr>
                                        <p:cTn id="20" dur="1" fill="hold">
                                          <p:stCondLst>
                                            <p:cond delay="0"/>
                                          </p:stCondLst>
                                        </p:cTn>
                                        <p:tgtEl>
                                          <p:spTgt spid="48130"/>
                                        </p:tgtEl>
                                        <p:attrNameLst>
                                          <p:attrName>style.visibility</p:attrName>
                                        </p:attrNameLst>
                                      </p:cBhvr>
                                      <p:to>
                                        <p:strVal val="visible"/>
                                      </p:to>
                                    </p:set>
                                    <p:animEffect transition="in" filter="fade">
                                      <p:cBhvr>
                                        <p:cTn id="21" dur="100"/>
                                        <p:tgtEl>
                                          <p:spTgt spid="48130"/>
                                        </p:tgtEl>
                                      </p:cBhvr>
                                    </p:animEffect>
                                    <p:anim calcmode="lin" valueType="num">
                                      <p:cBhvr>
                                        <p:cTn id="22" dur="400" fill="hold"/>
                                        <p:tgtEl>
                                          <p:spTgt spid="48130"/>
                                        </p:tgtEl>
                                        <p:attrNameLst>
                                          <p:attrName>ppt_x</p:attrName>
                                        </p:attrNameLst>
                                      </p:cBhvr>
                                      <p:tavLst>
                                        <p:tav tm="0">
                                          <p:val>
                                            <p:strVal val="#ppt_x"/>
                                          </p:val>
                                        </p:tav>
                                        <p:tav tm="100000">
                                          <p:val>
                                            <p:strVal val="#ppt_x"/>
                                          </p:val>
                                        </p:tav>
                                      </p:tavLst>
                                    </p:anim>
                                    <p:anim calcmode="lin" valueType="num">
                                      <p:cBhvr>
                                        <p:cTn id="23" dur="400" fill="hold"/>
                                        <p:tgtEl>
                                          <p:spTgt spid="48130"/>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4813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4813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5" presetClass="entr" presetSubtype="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1000" fill="hold"/>
                                        <p:tgtEl>
                                          <p:spTgt spid="4"/>
                                        </p:tgtEl>
                                        <p:attrNameLst>
                                          <p:attrName>ppt_w</p:attrName>
                                        </p:attrNameLst>
                                      </p:cBhvr>
                                      <p:tavLst>
                                        <p:tav tm="0">
                                          <p:val>
                                            <p:strVal val="#ppt_w*0.70"/>
                                          </p:val>
                                        </p:tav>
                                        <p:tav tm="100000">
                                          <p:val>
                                            <p:strVal val="#ppt_w"/>
                                          </p:val>
                                        </p:tav>
                                      </p:tavLst>
                                    </p:anim>
                                    <p:anim calcmode="lin" valueType="num">
                                      <p:cBhvr>
                                        <p:cTn id="31" dur="1000" fill="hold"/>
                                        <p:tgtEl>
                                          <p:spTgt spid="4"/>
                                        </p:tgtEl>
                                        <p:attrNameLst>
                                          <p:attrName>ppt_h</p:attrName>
                                        </p:attrNameLst>
                                      </p:cBhvr>
                                      <p:tavLst>
                                        <p:tav tm="0">
                                          <p:val>
                                            <p:strVal val="#ppt_h"/>
                                          </p:val>
                                        </p:tav>
                                        <p:tav tm="100000">
                                          <p:val>
                                            <p:strVal val="#ppt_h"/>
                                          </p:val>
                                        </p:tav>
                                      </p:tavLst>
                                    </p:anim>
                                    <p:animEffect transition="in" filter="fade">
                                      <p:cBhvr>
                                        <p:cTn id="32" dur="10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43" presetClass="entr" presetSubtype="0" fill="hold" nodeType="clickEffect">
                                  <p:stCondLst>
                                    <p:cond delay="0"/>
                                  </p:stCondLst>
                                  <p:childTnLst>
                                    <p:set>
                                      <p:cBhvr>
                                        <p:cTn id="36" dur="1" fill="hold">
                                          <p:stCondLst>
                                            <p:cond delay="0"/>
                                          </p:stCondLst>
                                        </p:cTn>
                                        <p:tgtEl>
                                          <p:spTgt spid="48132"/>
                                        </p:tgtEl>
                                        <p:attrNameLst>
                                          <p:attrName>style.visibility</p:attrName>
                                        </p:attrNameLst>
                                      </p:cBhvr>
                                      <p:to>
                                        <p:strVal val="visible"/>
                                      </p:to>
                                    </p:set>
                                    <p:animEffect transition="in" filter="fade">
                                      <p:cBhvr>
                                        <p:cTn id="37" dur="100"/>
                                        <p:tgtEl>
                                          <p:spTgt spid="48132"/>
                                        </p:tgtEl>
                                      </p:cBhvr>
                                    </p:animEffect>
                                    <p:anim calcmode="lin" valueType="num">
                                      <p:cBhvr>
                                        <p:cTn id="38" dur="400" fill="hold"/>
                                        <p:tgtEl>
                                          <p:spTgt spid="48132"/>
                                        </p:tgtEl>
                                        <p:attrNameLst>
                                          <p:attrName>ppt_x</p:attrName>
                                        </p:attrNameLst>
                                      </p:cBhvr>
                                      <p:tavLst>
                                        <p:tav tm="0">
                                          <p:val>
                                            <p:strVal val="#ppt_x"/>
                                          </p:val>
                                        </p:tav>
                                        <p:tav tm="100000">
                                          <p:val>
                                            <p:strVal val="#ppt_x"/>
                                          </p:val>
                                        </p:tav>
                                      </p:tavLst>
                                    </p:anim>
                                    <p:anim calcmode="lin" valueType="num">
                                      <p:cBhvr>
                                        <p:cTn id="39" dur="400" fill="hold"/>
                                        <p:tgtEl>
                                          <p:spTgt spid="48132"/>
                                        </p:tgtEl>
                                        <p:attrNameLst>
                                          <p:attrName>ppt_y</p:attrName>
                                        </p:attrNameLst>
                                      </p:cBhvr>
                                      <p:tavLst>
                                        <p:tav tm="0">
                                          <p:val>
                                            <p:strVal val="#ppt_y+0.31"/>
                                          </p:val>
                                        </p:tav>
                                        <p:tav tm="100000">
                                          <p:val>
                                            <p:strVal val="#ppt_y+0.31"/>
                                          </p:val>
                                        </p:tav>
                                      </p:tavLst>
                                    </p:anim>
                                    <p:anim calcmode="lin" valueType="num">
                                      <p:cBhvr>
                                        <p:cTn id="40" dur="600" decel="50000" fill="hold">
                                          <p:stCondLst>
                                            <p:cond delay="400"/>
                                          </p:stCondLst>
                                        </p:cTn>
                                        <p:tgtEl>
                                          <p:spTgt spid="4813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1" dur="600" decel="50000" fill="hold">
                                          <p:stCondLst>
                                            <p:cond delay="400"/>
                                          </p:stCondLst>
                                        </p:cTn>
                                        <p:tgtEl>
                                          <p:spTgt spid="4813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7" presetClass="entr" presetSubtype="4" fill="hold" grpId="0" nodeType="click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0" fill="hold"/>
                                        <p:tgtEl>
                                          <p:spTgt spid="5"/>
                                        </p:tgtEl>
                                        <p:attrNameLst>
                                          <p:attrName>ppt_x</p:attrName>
                                        </p:attrNameLst>
                                      </p:cBhvr>
                                      <p:tavLst>
                                        <p:tav tm="0">
                                          <p:val>
                                            <p:strVal val="#ppt_x"/>
                                          </p:val>
                                        </p:tav>
                                        <p:tav tm="100000">
                                          <p:val>
                                            <p:strVal val="#ppt_x"/>
                                          </p:val>
                                        </p:tav>
                                      </p:tavLst>
                                    </p:anim>
                                    <p:anim calcmode="lin" valueType="num">
                                      <p:cBhvr additive="base">
                                        <p:cTn id="47"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p:bldP spid="4" grpId="0"/>
      <p:bldP spid="5"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204864"/>
            <a:ext cx="8435280" cy="4248472"/>
          </a:xfrm>
        </p:spPr>
        <p:txBody>
          <a:bodyPr>
            <a:normAutofit fontScale="92500" lnSpcReduction="10000"/>
          </a:bodyPr>
          <a:lstStyle/>
          <a:p>
            <a:pPr>
              <a:buNone/>
            </a:pPr>
            <a:endParaRPr lang="es-CO" dirty="0" smtClean="0"/>
          </a:p>
          <a:p>
            <a:pPr>
              <a:buNone/>
            </a:pPr>
            <a:r>
              <a:rPr lang="es-CO" dirty="0" smtClean="0"/>
              <a:t>   </a:t>
            </a:r>
          </a:p>
          <a:p>
            <a:pPr>
              <a:buNone/>
            </a:pPr>
            <a:endParaRPr lang="es-CO" dirty="0" smtClean="0"/>
          </a:p>
          <a:p>
            <a:pPr>
              <a:buNone/>
            </a:pPr>
            <a:r>
              <a:rPr lang="es-CO" dirty="0" smtClean="0"/>
              <a:t>    </a:t>
            </a:r>
            <a:r>
              <a:rPr lang="es-CO" b="1" u="sng" dirty="0" smtClean="0">
                <a:solidFill>
                  <a:srgbClr val="0070C0"/>
                </a:solidFill>
              </a:rPr>
              <a:t>No os conduzcáis precipitadamente</a:t>
            </a:r>
            <a:r>
              <a:rPr lang="es-CO" dirty="0" smtClean="0"/>
              <a:t>. Que nadie se jacte imprudentemente de su libertad, usándola como un manto de malicia, sino como siervos de Dios, (haced lo que dice Pedro): "</a:t>
            </a:r>
            <a:r>
              <a:rPr lang="es-CO" b="1" dirty="0" smtClean="0"/>
              <a:t>honrad a todos</a:t>
            </a:r>
            <a:r>
              <a:rPr lang="es-CO" dirty="0" smtClean="0"/>
              <a:t>. Amad a los hermanos. Temed a Dios. Honrad al rey"</a:t>
            </a:r>
            <a:r>
              <a:rPr lang="es-CO" dirty="0" smtClean="0">
                <a:solidFill>
                  <a:srgbClr val="FF0000"/>
                </a:solidFill>
              </a:rPr>
              <a:t> [l Ped. 2: 17]</a:t>
            </a:r>
          </a:p>
          <a:p>
            <a:endParaRPr lang="es-CO" dirty="0"/>
          </a:p>
        </p:txBody>
      </p:sp>
      <p:sp>
        <p:nvSpPr>
          <p:cNvPr id="4" name="3 Rectángulo"/>
          <p:cNvSpPr/>
          <p:nvPr/>
        </p:nvSpPr>
        <p:spPr>
          <a:xfrm>
            <a:off x="395536" y="548680"/>
            <a:ext cx="5256584" cy="2554545"/>
          </a:xfrm>
          <a:prstGeom prst="rect">
            <a:avLst/>
          </a:prstGeom>
          <a:solidFill>
            <a:schemeClr val="accent6">
              <a:lumMod val="20000"/>
              <a:lumOff val="80000"/>
            </a:schemeClr>
          </a:solidFill>
        </p:spPr>
        <p:txBody>
          <a:bodyPr wrap="square">
            <a:spAutoFit/>
          </a:bodyPr>
          <a:lstStyle/>
          <a:p>
            <a:pPr algn="ctr">
              <a:buNone/>
            </a:pPr>
            <a:r>
              <a:rPr lang="es-CO" sz="3200" b="1" dirty="0" smtClean="0">
                <a:solidFill>
                  <a:srgbClr val="0070C0"/>
                </a:solidFill>
              </a:rPr>
              <a:t>No montéis en cólera por este asunto, sino </a:t>
            </a:r>
            <a:r>
              <a:rPr lang="es-CO" sz="3200" b="1" u="sng" dirty="0" smtClean="0">
                <a:solidFill>
                  <a:srgbClr val="0070C0"/>
                </a:solidFill>
              </a:rPr>
              <a:t>llevad todo a Dios en oración</a:t>
            </a:r>
            <a:r>
              <a:rPr lang="es-CO" sz="3200" dirty="0" smtClean="0"/>
              <a:t>. Sólo él puede restringir el poder de los gobernantes.</a:t>
            </a:r>
          </a:p>
        </p:txBody>
      </p:sp>
      <p:pic>
        <p:nvPicPr>
          <p:cNvPr id="158722" name="Picture 2" descr="http://t1.gstatic.com/images?q=tbn:ANd9GcSiFpSSWTgOJHDI_fVSWCeRw8Rb8FdXlwN96xuStpXcCn7yQoUv"/>
          <p:cNvPicPr>
            <a:picLocks noChangeAspect="1" noChangeArrowheads="1"/>
          </p:cNvPicPr>
          <p:nvPr/>
        </p:nvPicPr>
        <p:blipFill>
          <a:blip r:embed="rId2" cstate="print"/>
          <a:srcRect/>
          <a:stretch>
            <a:fillRect/>
          </a:stretch>
        </p:blipFill>
        <p:spPr bwMode="auto">
          <a:xfrm>
            <a:off x="6084168" y="332656"/>
            <a:ext cx="2808312" cy="292797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58722"/>
                                        </p:tgtEl>
                                        <p:attrNameLst>
                                          <p:attrName>style.visibility</p:attrName>
                                        </p:attrNameLst>
                                      </p:cBhvr>
                                      <p:to>
                                        <p:strVal val="visible"/>
                                      </p:to>
                                    </p:set>
                                    <p:anim calcmode="lin" valueType="num">
                                      <p:cBhvr>
                                        <p:cTn id="7" dur="1000" fill="hold"/>
                                        <p:tgtEl>
                                          <p:spTgt spid="158722"/>
                                        </p:tgtEl>
                                        <p:attrNameLst>
                                          <p:attrName>ppt_w</p:attrName>
                                        </p:attrNameLst>
                                      </p:cBhvr>
                                      <p:tavLst>
                                        <p:tav tm="0">
                                          <p:val>
                                            <p:strVal val="#ppt_w*0.70"/>
                                          </p:val>
                                        </p:tav>
                                        <p:tav tm="100000">
                                          <p:val>
                                            <p:strVal val="#ppt_w"/>
                                          </p:val>
                                        </p:tav>
                                      </p:tavLst>
                                    </p:anim>
                                    <p:anim calcmode="lin" valueType="num">
                                      <p:cBhvr>
                                        <p:cTn id="8" dur="1000" fill="hold"/>
                                        <p:tgtEl>
                                          <p:spTgt spid="158722"/>
                                        </p:tgtEl>
                                        <p:attrNameLst>
                                          <p:attrName>ppt_h</p:attrName>
                                        </p:attrNameLst>
                                      </p:cBhvr>
                                      <p:tavLst>
                                        <p:tav tm="0">
                                          <p:val>
                                            <p:strVal val="#ppt_h"/>
                                          </p:val>
                                        </p:tav>
                                        <p:tav tm="100000">
                                          <p:val>
                                            <p:strVal val="#ppt_h"/>
                                          </p:val>
                                        </p:tav>
                                      </p:tavLst>
                                    </p:anim>
                                    <p:animEffect transition="in" filter="fade">
                                      <p:cBhvr>
                                        <p:cTn id="9" dur="1000"/>
                                        <p:tgtEl>
                                          <p:spTgt spid="158722"/>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4)">
                                      <p:cBhvr>
                                        <p:cTn id="14" dur="20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heel(4)">
                                      <p:cBhvr>
                                        <p:cTn id="19"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8686800" cy="6453336"/>
          </a:xfrm>
          <a:solidFill>
            <a:schemeClr val="accent2">
              <a:lumMod val="20000"/>
              <a:lumOff val="80000"/>
            </a:schemeClr>
          </a:solidFill>
        </p:spPr>
        <p:txBody>
          <a:bodyPr>
            <a:normAutofit fontScale="85000" lnSpcReduction="20000"/>
          </a:bodyPr>
          <a:lstStyle/>
          <a:p>
            <a:r>
              <a:rPr lang="es-CO" sz="4200" b="1" u="sng" dirty="0" smtClean="0">
                <a:solidFill>
                  <a:srgbClr val="FF0000"/>
                </a:solidFill>
              </a:rPr>
              <a:t>Absteneos de trabajar en domingo </a:t>
            </a:r>
          </a:p>
          <a:p>
            <a:r>
              <a:rPr lang="es-CO" dirty="0" smtClean="0">
                <a:solidFill>
                  <a:srgbClr val="0070C0"/>
                </a:solidFill>
              </a:rPr>
              <a:t>Debe hacerse el trabajo tan prudente y cuidadosamente como sea posible</a:t>
            </a:r>
            <a:r>
              <a:rPr lang="es-CO" dirty="0" smtClean="0"/>
              <a:t>, y debe hacérselo como Cristo lo haría. </a:t>
            </a:r>
          </a:p>
          <a:p>
            <a:endParaRPr lang="es-CO" dirty="0" smtClean="0"/>
          </a:p>
          <a:p>
            <a:r>
              <a:rPr lang="es-CO" dirty="0" smtClean="0"/>
              <a:t>La gente pronto descubrirá qué creéis en cuanto al domingo y al día de reposo porque formularán preguntas. Entonces podéis decirles, pero no en una manera que atraiga la atención a vuestro trabajo. </a:t>
            </a:r>
            <a:r>
              <a:rPr lang="es-CO" u="sng" dirty="0" smtClean="0">
                <a:solidFill>
                  <a:srgbClr val="0070C0"/>
                </a:solidFill>
              </a:rPr>
              <a:t>No necesitáis terminar prematuramente vuestra labor por trabajar en domingo... </a:t>
            </a:r>
          </a:p>
          <a:p>
            <a:endParaRPr lang="es-CO" dirty="0" smtClean="0"/>
          </a:p>
          <a:p>
            <a:r>
              <a:rPr lang="es-CO" dirty="0" smtClean="0"/>
              <a:t>Abstenerse de trabajar en domingo </a:t>
            </a:r>
            <a:r>
              <a:rPr lang="es-CO" b="1" u="sng" dirty="0" smtClean="0">
                <a:solidFill>
                  <a:srgbClr val="0070C0"/>
                </a:solidFill>
              </a:rPr>
              <a:t>no es recibir la marca de la bestia</a:t>
            </a:r>
            <a:r>
              <a:rPr lang="es-CO" dirty="0" smtClean="0"/>
              <a:t>... En aquellos lugares donde la oposición es tan fuerte que despierta persecución si el trabajo se hace en domingo,</a:t>
            </a:r>
            <a:r>
              <a:rPr lang="es-CO" u="sng" dirty="0" smtClean="0"/>
              <a:t> </a:t>
            </a:r>
            <a:r>
              <a:rPr lang="es-CO" b="1" u="sng" dirty="0" smtClean="0">
                <a:solidFill>
                  <a:srgbClr val="0070C0"/>
                </a:solidFill>
              </a:rPr>
              <a:t>que nuestros hermanos conviertan ese día en una ocasión para hacer genuina obra misionera</a:t>
            </a:r>
            <a:r>
              <a:rPr lang="es-CO" dirty="0" smtClean="0"/>
              <a:t>.-</a:t>
            </a:r>
            <a:r>
              <a:rPr lang="es-CO" dirty="0" smtClean="0">
                <a:solidFill>
                  <a:srgbClr val="FF0000"/>
                </a:solidFill>
              </a:rPr>
              <a:t>SW 69-70 (1895).</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
                                        <p:tgtEl>
                                          <p:spTgt spid="3">
                                            <p:txEl>
                                              <p:pRg st="1" end="1"/>
                                            </p:txEl>
                                          </p:spTgt>
                                        </p:tgtEl>
                                      </p:cBhvr>
                                    </p:animEffect>
                                    <p:anim calcmode="lin" valueType="num">
                                      <p:cBhvr>
                                        <p:cTn id="26"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100"/>
                                        <p:tgtEl>
                                          <p:spTgt spid="3">
                                            <p:txEl>
                                              <p:pRg st="3" end="3"/>
                                            </p:txEl>
                                          </p:spTgt>
                                        </p:tgtEl>
                                      </p:cBhvr>
                                    </p:animEffect>
                                    <p:anim calcmode="lin" valueType="num">
                                      <p:cBhvr>
                                        <p:cTn id="35"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fade">
                                      <p:cBhvr>
                                        <p:cTn id="43" dur="100"/>
                                        <p:tgtEl>
                                          <p:spTgt spid="3">
                                            <p:txEl>
                                              <p:pRg st="5" end="5"/>
                                            </p:txEl>
                                          </p:spTgt>
                                        </p:tgtEl>
                                      </p:cBhvr>
                                    </p:animEffect>
                                    <p:anim calcmode="lin" valueType="num">
                                      <p:cBhvr>
                                        <p:cTn id="44" dur="4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5" dur="400" fill="hold"/>
                                        <p:tgtEl>
                                          <p:spTgt spid="3">
                                            <p:txEl>
                                              <p:pRg st="5" end="5"/>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3">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3">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8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563888" y="332656"/>
            <a:ext cx="5328592" cy="3168351"/>
          </a:xfrm>
          <a:solidFill>
            <a:schemeClr val="accent2">
              <a:lumMod val="20000"/>
              <a:lumOff val="80000"/>
            </a:schemeClr>
          </a:solidFill>
        </p:spPr>
        <p:txBody>
          <a:bodyPr>
            <a:normAutofit fontScale="92500" lnSpcReduction="20000"/>
          </a:bodyPr>
          <a:lstStyle/>
          <a:p>
            <a:r>
              <a:rPr lang="es-CO" u="sng" dirty="0" smtClean="0">
                <a:solidFill>
                  <a:srgbClr val="0070C0"/>
                </a:solidFill>
              </a:rPr>
              <a:t>No debemos sentirnos obligados a irritar a nuestros vecinos que idolatran el domingo, </a:t>
            </a:r>
            <a:r>
              <a:rPr lang="es-CO" dirty="0" smtClean="0"/>
              <a:t>haciendo decididos esfuerzos de trabajar delante de ellos en ese día, con el expreso propósito de exhibir nuestra independencia. </a:t>
            </a:r>
          </a:p>
        </p:txBody>
      </p:sp>
      <p:sp>
        <p:nvSpPr>
          <p:cNvPr id="4" name="3 Rectángulo"/>
          <p:cNvSpPr/>
          <p:nvPr/>
        </p:nvSpPr>
        <p:spPr>
          <a:xfrm>
            <a:off x="179512" y="4077072"/>
            <a:ext cx="5184576" cy="2062103"/>
          </a:xfrm>
          <a:prstGeom prst="rect">
            <a:avLst/>
          </a:prstGeom>
          <a:solidFill>
            <a:schemeClr val="accent2">
              <a:lumMod val="20000"/>
              <a:lumOff val="80000"/>
            </a:schemeClr>
          </a:solidFill>
        </p:spPr>
        <p:txBody>
          <a:bodyPr wrap="square">
            <a:spAutoFit/>
          </a:bodyPr>
          <a:lstStyle/>
          <a:p>
            <a:pPr algn="ctr"/>
            <a:r>
              <a:rPr lang="es-CO" sz="3200" dirty="0" smtClean="0"/>
              <a:t>Nuestras hermanas no deben escoger el domingo como día para mostrar que están lavando.-</a:t>
            </a:r>
            <a:r>
              <a:rPr lang="es-CO" sz="3200" dirty="0" smtClean="0">
                <a:solidFill>
                  <a:srgbClr val="FF0000"/>
                </a:solidFill>
              </a:rPr>
              <a:t>3MS 455-456 (1889). </a:t>
            </a:r>
            <a:endParaRPr lang="es-CO" sz="3200" dirty="0">
              <a:solidFill>
                <a:srgbClr val="FF0000"/>
              </a:solidFill>
            </a:endParaRPr>
          </a:p>
        </p:txBody>
      </p:sp>
      <p:pic>
        <p:nvPicPr>
          <p:cNvPr id="65538" name="Picture 2" descr="http://t0.gstatic.com/images?q=tbn:ANd9GcRlt3WpjEd7bv61bXaFW1wpX94jWACe0fDBSZ62SOh711CZ-3UQ"/>
          <p:cNvPicPr>
            <a:picLocks noChangeAspect="1" noChangeArrowheads="1"/>
          </p:cNvPicPr>
          <p:nvPr/>
        </p:nvPicPr>
        <p:blipFill>
          <a:blip r:embed="rId2" cstate="print"/>
          <a:srcRect/>
          <a:stretch>
            <a:fillRect/>
          </a:stretch>
        </p:blipFill>
        <p:spPr bwMode="auto">
          <a:xfrm>
            <a:off x="5796136" y="4077072"/>
            <a:ext cx="2952328" cy="2376264"/>
          </a:xfrm>
          <a:prstGeom prst="rect">
            <a:avLst/>
          </a:prstGeom>
          <a:noFill/>
        </p:spPr>
      </p:pic>
      <p:pic>
        <p:nvPicPr>
          <p:cNvPr id="65540" name="Picture 4" descr="http://t0.gstatic.com/images?q=tbn:ANd9GcSktzGpR0NbLdwzIOLDaCpVnvyx2GGv-8ajfaWB3VqkQ2irTaCxMw"/>
          <p:cNvPicPr>
            <a:picLocks noChangeAspect="1" noChangeArrowheads="1"/>
          </p:cNvPicPr>
          <p:nvPr/>
        </p:nvPicPr>
        <p:blipFill>
          <a:blip r:embed="rId3" cstate="print"/>
          <a:srcRect/>
          <a:stretch>
            <a:fillRect/>
          </a:stretch>
        </p:blipFill>
        <p:spPr bwMode="auto">
          <a:xfrm>
            <a:off x="323528" y="404664"/>
            <a:ext cx="3168352" cy="30963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5540"/>
                                        </p:tgtEl>
                                        <p:attrNameLst>
                                          <p:attrName>style.visibility</p:attrName>
                                        </p:attrNameLst>
                                      </p:cBhvr>
                                      <p:to>
                                        <p:strVal val="visible"/>
                                      </p:to>
                                    </p:set>
                                    <p:anim calcmode="lin" valueType="num">
                                      <p:cBhvr>
                                        <p:cTn id="7" dur="1000" fill="hold"/>
                                        <p:tgtEl>
                                          <p:spTgt spid="65540"/>
                                        </p:tgtEl>
                                        <p:attrNameLst>
                                          <p:attrName>ppt_w</p:attrName>
                                        </p:attrNameLst>
                                      </p:cBhvr>
                                      <p:tavLst>
                                        <p:tav tm="0">
                                          <p:val>
                                            <p:strVal val="#ppt_w*0.70"/>
                                          </p:val>
                                        </p:tav>
                                        <p:tav tm="100000">
                                          <p:val>
                                            <p:strVal val="#ppt_w"/>
                                          </p:val>
                                        </p:tav>
                                      </p:tavLst>
                                    </p:anim>
                                    <p:anim calcmode="lin" valueType="num">
                                      <p:cBhvr>
                                        <p:cTn id="8" dur="1000" fill="hold"/>
                                        <p:tgtEl>
                                          <p:spTgt spid="65540"/>
                                        </p:tgtEl>
                                        <p:attrNameLst>
                                          <p:attrName>ppt_h</p:attrName>
                                        </p:attrNameLst>
                                      </p:cBhvr>
                                      <p:tavLst>
                                        <p:tav tm="0">
                                          <p:val>
                                            <p:strVal val="#ppt_h"/>
                                          </p:val>
                                        </p:tav>
                                        <p:tav tm="100000">
                                          <p:val>
                                            <p:strVal val="#ppt_h"/>
                                          </p:val>
                                        </p:tav>
                                      </p:tavLst>
                                    </p:anim>
                                    <p:animEffect transition="in" filter="fade">
                                      <p:cBhvr>
                                        <p:cTn id="9" dur="1000"/>
                                        <p:tgtEl>
                                          <p:spTgt spid="65540"/>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4"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wheel(4)">
                                      <p:cBhvr>
                                        <p:cTn id="14" dur="20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wheel(4)">
                                      <p:cBhvr>
                                        <p:cTn id="19" dur="20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nodeType="clickEffect">
                                  <p:stCondLst>
                                    <p:cond delay="0"/>
                                  </p:stCondLst>
                                  <p:childTnLst>
                                    <p:set>
                                      <p:cBhvr>
                                        <p:cTn id="23" dur="1" fill="hold">
                                          <p:stCondLst>
                                            <p:cond delay="0"/>
                                          </p:stCondLst>
                                        </p:cTn>
                                        <p:tgtEl>
                                          <p:spTgt spid="65538"/>
                                        </p:tgtEl>
                                        <p:attrNameLst>
                                          <p:attrName>style.visibility</p:attrName>
                                        </p:attrNameLst>
                                      </p:cBhvr>
                                      <p:to>
                                        <p:strVal val="visible"/>
                                      </p:to>
                                    </p:set>
                                    <p:anim to="" calcmode="lin" valueType="num">
                                      <p:cBhvr>
                                        <p:cTn id="24" dur="1" fill="hold"/>
                                        <p:tgtEl>
                                          <p:spTgt spid="65538"/>
                                        </p:tgtEl>
                                        <p:attrNameLst>
                                          <p:attrName/>
                                        </p:attrNameLst>
                                      </p:cBhvr>
                                    </p:anim>
                                  </p:childTnLst>
                                </p:cTn>
                              </p:par>
                            </p:childTnLst>
                          </p:cTn>
                        </p:par>
                      </p:childTnLst>
                    </p:cTn>
                  </p:par>
                  <p:par>
                    <p:cTn id="25" fill="hold">
                      <p:stCondLst>
                        <p:cond delay="indefinite"/>
                      </p:stCondLst>
                      <p:childTnLst>
                        <p:par>
                          <p:cTn id="26" fill="hold">
                            <p:stCondLst>
                              <p:cond delay="0"/>
                            </p:stCondLst>
                            <p:childTnLst>
                              <p:par>
                                <p:cTn id="27" presetID="21" presetClass="entr" presetSubtype="4"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heel(4)">
                                      <p:cBhvr>
                                        <p:cTn id="2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1008112"/>
          </a:xfrm>
        </p:spPr>
        <p:txBody>
          <a:bodyPr>
            <a:normAutofit fontScale="92500" lnSpcReduction="10000"/>
          </a:bodyPr>
          <a:lstStyle/>
          <a:p>
            <a:pPr>
              <a:buNone/>
            </a:pPr>
            <a:r>
              <a:rPr lang="es-CO" sz="3600" b="1" dirty="0" smtClean="0">
                <a:solidFill>
                  <a:srgbClr val="FF0000"/>
                </a:solidFill>
              </a:rPr>
              <a:t>    </a:t>
            </a:r>
            <a:r>
              <a:rPr lang="es-CO" sz="3600" b="1" u="sng" dirty="0" smtClean="0">
                <a:solidFill>
                  <a:srgbClr val="FF0000"/>
                </a:solidFill>
              </a:rPr>
              <a:t>En domingo ocupaos en actividades espirituales </a:t>
            </a:r>
          </a:p>
        </p:txBody>
      </p:sp>
      <p:sp>
        <p:nvSpPr>
          <p:cNvPr id="4" name="3 Rectángulo"/>
          <p:cNvSpPr/>
          <p:nvPr/>
        </p:nvSpPr>
        <p:spPr>
          <a:xfrm>
            <a:off x="395536" y="2924944"/>
            <a:ext cx="6480720" cy="2585323"/>
          </a:xfrm>
          <a:prstGeom prst="rect">
            <a:avLst/>
          </a:prstGeom>
          <a:solidFill>
            <a:schemeClr val="accent3">
              <a:lumMod val="20000"/>
              <a:lumOff val="80000"/>
            </a:schemeClr>
          </a:solidFill>
        </p:spPr>
        <p:txBody>
          <a:bodyPr wrap="square">
            <a:spAutoFit/>
          </a:bodyPr>
          <a:lstStyle/>
          <a:p>
            <a:endParaRPr lang="es-CO" sz="2400" dirty="0" smtClean="0"/>
          </a:p>
          <a:p>
            <a:r>
              <a:rPr lang="es-CO" sz="2400" dirty="0" smtClean="0"/>
              <a:t>Puede trabajarse de casa en casa. Los que escriben pueden, en aquel día, redactar artículos para los periódicos. Cuando sea posible, que se celebren reuniones religiosas en domingo, y que se las haga intensamente interesantes. </a:t>
            </a:r>
          </a:p>
          <a:p>
            <a:endParaRPr lang="es-CO" dirty="0" smtClean="0"/>
          </a:p>
        </p:txBody>
      </p:sp>
      <p:sp>
        <p:nvSpPr>
          <p:cNvPr id="5" name="4 Rectángulo"/>
          <p:cNvSpPr/>
          <p:nvPr/>
        </p:nvSpPr>
        <p:spPr>
          <a:xfrm>
            <a:off x="0" y="5445225"/>
            <a:ext cx="9144000" cy="1384995"/>
          </a:xfrm>
          <a:prstGeom prst="rect">
            <a:avLst/>
          </a:prstGeom>
          <a:solidFill>
            <a:schemeClr val="accent3"/>
          </a:solidFill>
        </p:spPr>
        <p:txBody>
          <a:bodyPr wrap="square">
            <a:spAutoFit/>
          </a:bodyPr>
          <a:lstStyle/>
          <a:p>
            <a:r>
              <a:rPr lang="es-CO" sz="2800" dirty="0" smtClean="0"/>
              <a:t>Cantad verdaderos himnos de reavivamiento religioso y hablad con fuerza y seguridad del amor del Salvador.-</a:t>
            </a:r>
            <a:r>
              <a:rPr lang="es-CO" sz="2800" dirty="0" smtClean="0">
                <a:solidFill>
                  <a:srgbClr val="FF0000"/>
                </a:solidFill>
              </a:rPr>
              <a:t>3JT 395-396 (1909). </a:t>
            </a:r>
          </a:p>
        </p:txBody>
      </p:sp>
      <p:pic>
        <p:nvPicPr>
          <p:cNvPr id="64514" name="Picture 2" descr="http://a5.sphotos.ak.fbcdn.net/hphotos-ak-snc7/301270_205678796157591_100001464165491_573589_5052583_n.jpg"/>
          <p:cNvPicPr>
            <a:picLocks noChangeAspect="1" noChangeArrowheads="1"/>
          </p:cNvPicPr>
          <p:nvPr/>
        </p:nvPicPr>
        <p:blipFill>
          <a:blip r:embed="rId2" cstate="print"/>
          <a:srcRect/>
          <a:stretch>
            <a:fillRect/>
          </a:stretch>
        </p:blipFill>
        <p:spPr bwMode="auto">
          <a:xfrm>
            <a:off x="6876256" y="3284984"/>
            <a:ext cx="2267744" cy="2016224"/>
          </a:xfrm>
          <a:prstGeom prst="rect">
            <a:avLst/>
          </a:prstGeom>
          <a:noFill/>
        </p:spPr>
      </p:pic>
      <p:pic>
        <p:nvPicPr>
          <p:cNvPr id="64516" name="Picture 4" descr="http://t2.gstatic.com/images?q=tbn:ANd9GcRw0bDI2PoxfTT1GbEzLhcOk6vj4mv6Z0BNIjb6omvbp3ykip9B3Q"/>
          <p:cNvPicPr>
            <a:picLocks noChangeAspect="1" noChangeArrowheads="1"/>
          </p:cNvPicPr>
          <p:nvPr/>
        </p:nvPicPr>
        <p:blipFill>
          <a:blip r:embed="rId3" cstate="print"/>
          <a:srcRect/>
          <a:stretch>
            <a:fillRect/>
          </a:stretch>
        </p:blipFill>
        <p:spPr bwMode="auto">
          <a:xfrm>
            <a:off x="6876256" y="908720"/>
            <a:ext cx="2267744" cy="2188840"/>
          </a:xfrm>
          <a:prstGeom prst="rect">
            <a:avLst/>
          </a:prstGeom>
          <a:noFill/>
        </p:spPr>
      </p:pic>
      <p:sp>
        <p:nvSpPr>
          <p:cNvPr id="8" name="7 Rectángulo"/>
          <p:cNvSpPr/>
          <p:nvPr/>
        </p:nvSpPr>
        <p:spPr>
          <a:xfrm>
            <a:off x="323528" y="1340768"/>
            <a:ext cx="6534472" cy="1569660"/>
          </a:xfrm>
          <a:prstGeom prst="rect">
            <a:avLst/>
          </a:prstGeom>
        </p:spPr>
        <p:txBody>
          <a:bodyPr wrap="square">
            <a:spAutoFit/>
          </a:bodyPr>
          <a:lstStyle/>
          <a:p>
            <a:r>
              <a:rPr lang="es-CO" sz="2400" dirty="0" smtClean="0"/>
              <a:t>El domingo puede dedicarse a diversas actividades que lograrán mucho resultado para Dios. Pueden celebrarse reuniones al aire libre y en las casas particulares.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3" presetClass="entr" presetSubtype="0" fill="hold" nodeType="clickEffect">
                                  <p:stCondLst>
                                    <p:cond delay="0"/>
                                  </p:stCondLst>
                                  <p:childTnLst>
                                    <p:set>
                                      <p:cBhvr>
                                        <p:cTn id="12" dur="1" fill="hold">
                                          <p:stCondLst>
                                            <p:cond delay="0"/>
                                          </p:stCondLst>
                                        </p:cTn>
                                        <p:tgtEl>
                                          <p:spTgt spid="64516"/>
                                        </p:tgtEl>
                                        <p:attrNameLst>
                                          <p:attrName>style.visibility</p:attrName>
                                        </p:attrNameLst>
                                      </p:cBhvr>
                                      <p:to>
                                        <p:strVal val="visible"/>
                                      </p:to>
                                    </p:set>
                                    <p:animEffect transition="in" filter="fade">
                                      <p:cBhvr>
                                        <p:cTn id="13" dur="100"/>
                                        <p:tgtEl>
                                          <p:spTgt spid="64516"/>
                                        </p:tgtEl>
                                      </p:cBhvr>
                                    </p:animEffect>
                                    <p:anim calcmode="lin" valueType="num">
                                      <p:cBhvr>
                                        <p:cTn id="14" dur="400" fill="hold"/>
                                        <p:tgtEl>
                                          <p:spTgt spid="64516"/>
                                        </p:tgtEl>
                                        <p:attrNameLst>
                                          <p:attrName>ppt_x</p:attrName>
                                        </p:attrNameLst>
                                      </p:cBhvr>
                                      <p:tavLst>
                                        <p:tav tm="0">
                                          <p:val>
                                            <p:strVal val="#ppt_x"/>
                                          </p:val>
                                        </p:tav>
                                        <p:tav tm="100000">
                                          <p:val>
                                            <p:strVal val="#ppt_x"/>
                                          </p:val>
                                        </p:tav>
                                      </p:tavLst>
                                    </p:anim>
                                    <p:anim calcmode="lin" valueType="num">
                                      <p:cBhvr>
                                        <p:cTn id="15" dur="400" fill="hold"/>
                                        <p:tgtEl>
                                          <p:spTgt spid="64516"/>
                                        </p:tgtEl>
                                        <p:attrNameLst>
                                          <p:attrName>ppt_y</p:attrName>
                                        </p:attrNameLst>
                                      </p:cBhvr>
                                      <p:tavLst>
                                        <p:tav tm="0">
                                          <p:val>
                                            <p:strVal val="#ppt_y+0.31"/>
                                          </p:val>
                                        </p:tav>
                                        <p:tav tm="100000">
                                          <p:val>
                                            <p:strVal val="#ppt_y+0.31"/>
                                          </p:val>
                                        </p:tav>
                                      </p:tavLst>
                                    </p:anim>
                                    <p:anim calcmode="lin" valueType="num">
                                      <p:cBhvr>
                                        <p:cTn id="16" dur="600" decel="50000" fill="hold">
                                          <p:stCondLst>
                                            <p:cond delay="400"/>
                                          </p:stCondLst>
                                        </p:cTn>
                                        <p:tgtEl>
                                          <p:spTgt spid="6451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7" dur="600" decel="50000" fill="hold">
                                          <p:stCondLst>
                                            <p:cond delay="400"/>
                                          </p:stCondLst>
                                        </p:cTn>
                                        <p:tgtEl>
                                          <p:spTgt spid="6451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heel(4)">
                                      <p:cBhvr>
                                        <p:cTn id="22" dur="20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43" presetClass="entr" presetSubtype="0" fill="hold" nodeType="clickEffect">
                                  <p:stCondLst>
                                    <p:cond delay="0"/>
                                  </p:stCondLst>
                                  <p:childTnLst>
                                    <p:set>
                                      <p:cBhvr>
                                        <p:cTn id="26" dur="1" fill="hold">
                                          <p:stCondLst>
                                            <p:cond delay="0"/>
                                          </p:stCondLst>
                                        </p:cTn>
                                        <p:tgtEl>
                                          <p:spTgt spid="64514"/>
                                        </p:tgtEl>
                                        <p:attrNameLst>
                                          <p:attrName>style.visibility</p:attrName>
                                        </p:attrNameLst>
                                      </p:cBhvr>
                                      <p:to>
                                        <p:strVal val="visible"/>
                                      </p:to>
                                    </p:set>
                                    <p:animEffect transition="in" filter="fade">
                                      <p:cBhvr>
                                        <p:cTn id="27" dur="100"/>
                                        <p:tgtEl>
                                          <p:spTgt spid="64514"/>
                                        </p:tgtEl>
                                      </p:cBhvr>
                                    </p:animEffect>
                                    <p:anim calcmode="lin" valueType="num">
                                      <p:cBhvr>
                                        <p:cTn id="28" dur="400" fill="hold"/>
                                        <p:tgtEl>
                                          <p:spTgt spid="64514"/>
                                        </p:tgtEl>
                                        <p:attrNameLst>
                                          <p:attrName>ppt_x</p:attrName>
                                        </p:attrNameLst>
                                      </p:cBhvr>
                                      <p:tavLst>
                                        <p:tav tm="0">
                                          <p:val>
                                            <p:strVal val="#ppt_x"/>
                                          </p:val>
                                        </p:tav>
                                        <p:tav tm="100000">
                                          <p:val>
                                            <p:strVal val="#ppt_x"/>
                                          </p:val>
                                        </p:tav>
                                      </p:tavLst>
                                    </p:anim>
                                    <p:anim calcmode="lin" valueType="num">
                                      <p:cBhvr>
                                        <p:cTn id="29" dur="400" fill="hold"/>
                                        <p:tgtEl>
                                          <p:spTgt spid="64514"/>
                                        </p:tgtEl>
                                        <p:attrNameLst>
                                          <p:attrName>ppt_y</p:attrName>
                                        </p:attrNameLst>
                                      </p:cBhvr>
                                      <p:tavLst>
                                        <p:tav tm="0">
                                          <p:val>
                                            <p:strVal val="#ppt_y+0.31"/>
                                          </p:val>
                                        </p:tav>
                                        <p:tav tm="100000">
                                          <p:val>
                                            <p:strVal val="#ppt_y+0.31"/>
                                          </p:val>
                                        </p:tav>
                                      </p:tavLst>
                                    </p:anim>
                                    <p:anim calcmode="lin" valueType="num">
                                      <p:cBhvr>
                                        <p:cTn id="30" dur="600" decel="50000" fill="hold">
                                          <p:stCondLst>
                                            <p:cond delay="400"/>
                                          </p:stCondLst>
                                        </p:cTn>
                                        <p:tgtEl>
                                          <p:spTgt spid="6451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1" dur="600" decel="50000" fill="hold">
                                          <p:stCondLst>
                                            <p:cond delay="400"/>
                                          </p:stCondLst>
                                        </p:cTn>
                                        <p:tgtEl>
                                          <p:spTgt spid="6451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55" presetClass="entr" presetSubtype="0" fill="hold" grpId="0" nodeType="click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1000" fill="hold"/>
                                        <p:tgtEl>
                                          <p:spTgt spid="4"/>
                                        </p:tgtEl>
                                        <p:attrNameLst>
                                          <p:attrName>ppt_w</p:attrName>
                                        </p:attrNameLst>
                                      </p:cBhvr>
                                      <p:tavLst>
                                        <p:tav tm="0">
                                          <p:val>
                                            <p:strVal val="#ppt_w*0.70"/>
                                          </p:val>
                                        </p:tav>
                                        <p:tav tm="100000">
                                          <p:val>
                                            <p:strVal val="#ppt_w"/>
                                          </p:val>
                                        </p:tav>
                                      </p:tavLst>
                                    </p:anim>
                                    <p:anim calcmode="lin" valueType="num">
                                      <p:cBhvr>
                                        <p:cTn id="37" dur="1000" fill="hold"/>
                                        <p:tgtEl>
                                          <p:spTgt spid="4"/>
                                        </p:tgtEl>
                                        <p:attrNameLst>
                                          <p:attrName>ppt_h</p:attrName>
                                        </p:attrNameLst>
                                      </p:cBhvr>
                                      <p:tavLst>
                                        <p:tav tm="0">
                                          <p:val>
                                            <p:strVal val="#ppt_h"/>
                                          </p:val>
                                        </p:tav>
                                        <p:tav tm="100000">
                                          <p:val>
                                            <p:strVal val="#ppt_h"/>
                                          </p:val>
                                        </p:tav>
                                      </p:tavLst>
                                    </p:anim>
                                    <p:animEffect transition="in" filter="fade">
                                      <p:cBhvr>
                                        <p:cTn id="38" dur="1000"/>
                                        <p:tgtEl>
                                          <p:spTgt spid="4"/>
                                        </p:tgtEl>
                                      </p:cBhvr>
                                    </p:animEffect>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fade">
                                      <p:cBhvr>
                                        <p:cTn id="43" dur="100"/>
                                        <p:tgtEl>
                                          <p:spTgt spid="5"/>
                                        </p:tgtEl>
                                      </p:cBhvr>
                                    </p:animEffect>
                                    <p:anim calcmode="lin" valueType="num">
                                      <p:cBhvr>
                                        <p:cTn id="44" dur="400" fill="hold"/>
                                        <p:tgtEl>
                                          <p:spTgt spid="5"/>
                                        </p:tgtEl>
                                        <p:attrNameLst>
                                          <p:attrName>ppt_x</p:attrName>
                                        </p:attrNameLst>
                                      </p:cBhvr>
                                      <p:tavLst>
                                        <p:tav tm="0">
                                          <p:val>
                                            <p:strVal val="#ppt_x"/>
                                          </p:val>
                                        </p:tav>
                                        <p:tav tm="100000">
                                          <p:val>
                                            <p:strVal val="#ppt_x"/>
                                          </p:val>
                                        </p:tav>
                                      </p:tavLst>
                                    </p:anim>
                                    <p:anim calcmode="lin" valueType="num">
                                      <p:cBhvr>
                                        <p:cTn id="45" dur="400" fill="hold"/>
                                        <p:tgtEl>
                                          <p:spTgt spid="5"/>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5" grpId="0" animBg="1"/>
      <p:bldP spid="8"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546848" cy="6264696"/>
          </a:xfrm>
          <a:solidFill>
            <a:schemeClr val="accent6">
              <a:lumMod val="60000"/>
              <a:lumOff val="40000"/>
            </a:schemeClr>
          </a:solidFill>
        </p:spPr>
        <p:txBody>
          <a:bodyPr>
            <a:normAutofit fontScale="92500" lnSpcReduction="10000"/>
          </a:bodyPr>
          <a:lstStyle/>
          <a:p>
            <a:pPr algn="ctr"/>
            <a:r>
              <a:rPr lang="es-CO" dirty="0" smtClean="0"/>
              <a:t>Llevad a los estudiantes a celebrar reuniones en diferentes lugares y a hacer obra médico - misionera.</a:t>
            </a:r>
          </a:p>
          <a:p>
            <a:endParaRPr lang="es-CO" dirty="0" smtClean="0"/>
          </a:p>
          <a:p>
            <a:pPr algn="ctr"/>
            <a:r>
              <a:rPr lang="es-CO" dirty="0" smtClean="0"/>
              <a:t> Encontrarán a la gente en la casa y tendrán una espléndida oportunidad de presentar la verdad. Esta forma de pasar el domingo siempre es aceptable al Señor.-</a:t>
            </a:r>
            <a:r>
              <a:rPr lang="es-CO" dirty="0" smtClean="0">
                <a:solidFill>
                  <a:srgbClr val="FF0000"/>
                </a:solidFill>
              </a:rPr>
              <a:t>9T 238 (1909). </a:t>
            </a:r>
          </a:p>
          <a:p>
            <a:endParaRPr lang="es-CO" dirty="0"/>
          </a:p>
        </p:txBody>
      </p:sp>
      <p:pic>
        <p:nvPicPr>
          <p:cNvPr id="63490" name="Picture 2" descr="http://t0.gstatic.com/images?q=tbn:ANd9GcRNCymmaFaeJGeOZvCFG3pR8hFnDssDXmeqsjKfjZzmUaG_S2WjNw"/>
          <p:cNvPicPr>
            <a:picLocks noChangeAspect="1" noChangeArrowheads="1"/>
          </p:cNvPicPr>
          <p:nvPr/>
        </p:nvPicPr>
        <p:blipFill>
          <a:blip r:embed="rId2" cstate="print"/>
          <a:srcRect/>
          <a:stretch>
            <a:fillRect/>
          </a:stretch>
        </p:blipFill>
        <p:spPr bwMode="auto">
          <a:xfrm>
            <a:off x="5220072" y="3356992"/>
            <a:ext cx="3600400" cy="3024336"/>
          </a:xfrm>
          <a:prstGeom prst="rect">
            <a:avLst/>
          </a:prstGeom>
          <a:noFill/>
        </p:spPr>
      </p:pic>
      <p:pic>
        <p:nvPicPr>
          <p:cNvPr id="63492" name="Picture 4" descr="http://t1.gstatic.com/images?q=tbn:ANd9GcQqWxaJq62ledLm7xMDInGhnFP_GwTn_QgcEQGcWol_1sPMq6Il"/>
          <p:cNvPicPr>
            <a:picLocks noChangeAspect="1" noChangeArrowheads="1"/>
          </p:cNvPicPr>
          <p:nvPr/>
        </p:nvPicPr>
        <p:blipFill>
          <a:blip r:embed="rId3" cstate="print"/>
          <a:srcRect/>
          <a:stretch>
            <a:fillRect/>
          </a:stretch>
        </p:blipFill>
        <p:spPr bwMode="auto">
          <a:xfrm>
            <a:off x="5220072" y="260648"/>
            <a:ext cx="3600400" cy="28803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63492"/>
                                        </p:tgtEl>
                                        <p:attrNameLst>
                                          <p:attrName>style.visibility</p:attrName>
                                        </p:attrNameLst>
                                      </p:cBhvr>
                                      <p:to>
                                        <p:strVal val="visible"/>
                                      </p:to>
                                    </p:set>
                                    <p:anim to="" calcmode="lin" valueType="num">
                                      <p:cBhvr>
                                        <p:cTn id="7" dur="1" fill="hold"/>
                                        <p:tgtEl>
                                          <p:spTgt spid="6349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nodeType="clickEffect">
                                  <p:stCondLst>
                                    <p:cond delay="0"/>
                                  </p:stCondLst>
                                  <p:childTnLst>
                                    <p:set>
                                      <p:cBhvr>
                                        <p:cTn id="21" dur="1" fill="hold">
                                          <p:stCondLst>
                                            <p:cond delay="0"/>
                                          </p:stCondLst>
                                        </p:cTn>
                                        <p:tgtEl>
                                          <p:spTgt spid="63490"/>
                                        </p:tgtEl>
                                        <p:attrNameLst>
                                          <p:attrName>style.visibility</p:attrName>
                                        </p:attrNameLst>
                                      </p:cBhvr>
                                      <p:to>
                                        <p:strVal val="visible"/>
                                      </p:to>
                                    </p:set>
                                    <p:animEffect transition="in" filter="fade">
                                      <p:cBhvr>
                                        <p:cTn id="22" dur="100"/>
                                        <p:tgtEl>
                                          <p:spTgt spid="63490"/>
                                        </p:tgtEl>
                                      </p:cBhvr>
                                    </p:animEffect>
                                    <p:anim calcmode="lin" valueType="num">
                                      <p:cBhvr>
                                        <p:cTn id="23" dur="400" fill="hold"/>
                                        <p:tgtEl>
                                          <p:spTgt spid="63490"/>
                                        </p:tgtEl>
                                        <p:attrNameLst>
                                          <p:attrName>ppt_x</p:attrName>
                                        </p:attrNameLst>
                                      </p:cBhvr>
                                      <p:tavLst>
                                        <p:tav tm="0">
                                          <p:val>
                                            <p:strVal val="#ppt_x"/>
                                          </p:val>
                                        </p:tav>
                                        <p:tav tm="100000">
                                          <p:val>
                                            <p:strVal val="#ppt_x"/>
                                          </p:val>
                                        </p:tav>
                                      </p:tavLst>
                                    </p:anim>
                                    <p:anim calcmode="lin" valueType="num">
                                      <p:cBhvr>
                                        <p:cTn id="24" dur="400" fill="hold"/>
                                        <p:tgtEl>
                                          <p:spTgt spid="63490"/>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6349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6349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to="" calcmode="lin" valueType="num">
                                      <p:cBhvr>
                                        <p:cTn id="31"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sz="4800" b="1" dirty="0" smtClean="0">
                <a:latin typeface="Agency FB" pitchFamily="34" charset="0"/>
              </a:rPr>
              <a:t>¿Qué aspecto positivo tiene la oposición?</a:t>
            </a:r>
            <a:endParaRPr lang="es-CO" sz="4800" b="1" dirty="0">
              <a:latin typeface="Agency FB" pitchFamily="34" charset="0"/>
            </a:endParaRPr>
          </a:p>
        </p:txBody>
      </p:sp>
      <p:sp>
        <p:nvSpPr>
          <p:cNvPr id="3" name="2 Marcador de contenido"/>
          <p:cNvSpPr>
            <a:spLocks noGrp="1"/>
          </p:cNvSpPr>
          <p:nvPr>
            <p:ph idx="1"/>
          </p:nvPr>
        </p:nvSpPr>
        <p:spPr>
          <a:xfrm>
            <a:off x="457200" y="1600201"/>
            <a:ext cx="8229600" cy="748679"/>
          </a:xfrm>
        </p:spPr>
        <p:txBody>
          <a:bodyPr>
            <a:normAutofit fontScale="77500" lnSpcReduction="20000"/>
          </a:bodyPr>
          <a:lstStyle/>
          <a:p>
            <a:pPr>
              <a:buNone/>
            </a:pPr>
            <a:r>
              <a:rPr lang="es-CO" dirty="0" smtClean="0"/>
              <a:t>     </a:t>
            </a:r>
            <a:r>
              <a:rPr lang="es-CO" sz="4400" b="1" u="sng" dirty="0" smtClean="0">
                <a:solidFill>
                  <a:srgbClr val="FF0000"/>
                </a:solidFill>
              </a:rPr>
              <a:t>La oposición realza la belleza de la verdad </a:t>
            </a:r>
          </a:p>
        </p:txBody>
      </p:sp>
      <p:sp>
        <p:nvSpPr>
          <p:cNvPr id="4" name="3 Rectángulo"/>
          <p:cNvSpPr/>
          <p:nvPr/>
        </p:nvSpPr>
        <p:spPr>
          <a:xfrm>
            <a:off x="323528" y="2276872"/>
            <a:ext cx="6120680" cy="4524315"/>
          </a:xfrm>
          <a:prstGeom prst="rect">
            <a:avLst/>
          </a:prstGeom>
          <a:solidFill>
            <a:schemeClr val="accent2">
              <a:lumMod val="40000"/>
              <a:lumOff val="60000"/>
            </a:schemeClr>
          </a:solidFill>
        </p:spPr>
        <p:txBody>
          <a:bodyPr wrap="square">
            <a:spAutoFit/>
          </a:bodyPr>
          <a:lstStyle/>
          <a:p>
            <a:r>
              <a:rPr lang="es-CO" sz="2400" dirty="0" smtClean="0"/>
              <a:t>El celo de aquellos que obedecen al Señor </a:t>
            </a:r>
            <a:r>
              <a:rPr lang="es-CO" sz="2400" dirty="0" smtClean="0">
                <a:solidFill>
                  <a:srgbClr val="0070C0"/>
                </a:solidFill>
              </a:rPr>
              <a:t>aumentará cuando el mundo y la iglesia se unan para anular la ley. </a:t>
            </a:r>
          </a:p>
          <a:p>
            <a:endParaRPr lang="es-CO" sz="2400" dirty="0" smtClean="0"/>
          </a:p>
          <a:p>
            <a:r>
              <a:rPr lang="es-CO" sz="2400" dirty="0" smtClean="0"/>
              <a:t>Cada objeción que se suscite contra los mandamientos de Dios abrirá paso al progreso de la verdad y capacitará a sus abogados para presentar su valor ante los hombres. </a:t>
            </a:r>
          </a:p>
          <a:p>
            <a:endParaRPr lang="es-CO" sz="2400" dirty="0" smtClean="0"/>
          </a:p>
          <a:p>
            <a:r>
              <a:rPr lang="es-CO" sz="2400" dirty="0" smtClean="0"/>
              <a:t>Hay una belleza y una fuerza en la verdad que nada puede hacer tan evidente como la oposición y la persecución.-</a:t>
            </a:r>
            <a:r>
              <a:rPr lang="es-CO" sz="2400" dirty="0" smtClean="0">
                <a:solidFill>
                  <a:srgbClr val="FF0000"/>
                </a:solidFill>
              </a:rPr>
              <a:t>13MR 71-72 (1896)</a:t>
            </a:r>
            <a:r>
              <a:rPr lang="es-CO" sz="2400" dirty="0" smtClean="0"/>
              <a:t>. </a:t>
            </a:r>
          </a:p>
        </p:txBody>
      </p:sp>
      <p:pic>
        <p:nvPicPr>
          <p:cNvPr id="62466" name="Picture 2" descr="http://t3.gstatic.com/images?q=tbn:ANd9GcS8Zd0c6JGbkNTPxrFESDK6MDb0OOhql7OzWuwvrCO_W0nMh6a7"/>
          <p:cNvPicPr>
            <a:picLocks noChangeAspect="1" noChangeArrowheads="1"/>
          </p:cNvPicPr>
          <p:nvPr/>
        </p:nvPicPr>
        <p:blipFill>
          <a:blip r:embed="rId2" cstate="print"/>
          <a:srcRect/>
          <a:stretch>
            <a:fillRect/>
          </a:stretch>
        </p:blipFill>
        <p:spPr bwMode="auto">
          <a:xfrm>
            <a:off x="6677025" y="2348880"/>
            <a:ext cx="2215455" cy="1991867"/>
          </a:xfrm>
          <a:prstGeom prst="rect">
            <a:avLst/>
          </a:prstGeom>
          <a:noFill/>
        </p:spPr>
      </p:pic>
      <p:pic>
        <p:nvPicPr>
          <p:cNvPr id="62468" name="Picture 4" descr="http://t1.gstatic.com/images?q=tbn:ANd9GcSVjSy8cQpsfgkTtfNrURm09ZbMPVKMdo7_724XnOFQEnCcu-y4eA"/>
          <p:cNvPicPr>
            <a:picLocks noChangeAspect="1" noChangeArrowheads="1"/>
          </p:cNvPicPr>
          <p:nvPr/>
        </p:nvPicPr>
        <p:blipFill>
          <a:blip r:embed="rId3" cstate="print"/>
          <a:srcRect/>
          <a:stretch>
            <a:fillRect/>
          </a:stretch>
        </p:blipFill>
        <p:spPr bwMode="auto">
          <a:xfrm>
            <a:off x="6660232" y="4437112"/>
            <a:ext cx="2232248" cy="22322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62466"/>
                                        </p:tgtEl>
                                        <p:attrNameLst>
                                          <p:attrName>style.visibility</p:attrName>
                                        </p:attrNameLst>
                                      </p:cBhvr>
                                      <p:to>
                                        <p:strVal val="visible"/>
                                      </p:to>
                                    </p:set>
                                    <p:anim to="" calcmode="lin" valueType="num">
                                      <p:cBhvr>
                                        <p:cTn id="17" dur="1" fill="hold"/>
                                        <p:tgtEl>
                                          <p:spTgt spid="6246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 to="" calcmode="lin" valueType="num">
                                      <p:cBhvr>
                                        <p:cTn id="22" dur="1" fill="hold"/>
                                        <p:tgtEl>
                                          <p:spTgt spid="4">
                                            <p:txEl>
                                              <p:pRg st="0" end="0"/>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62468"/>
                                        </p:tgtEl>
                                        <p:attrNameLst>
                                          <p:attrName>style.visibility</p:attrName>
                                        </p:attrNameLst>
                                      </p:cBhvr>
                                      <p:to>
                                        <p:strVal val="visible"/>
                                      </p:to>
                                    </p:set>
                                    <p:anim to="" calcmode="lin" valueType="num">
                                      <p:cBhvr>
                                        <p:cTn id="27" dur="1" fill="hold"/>
                                        <p:tgtEl>
                                          <p:spTgt spid="62468"/>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4">
                                            <p:txEl>
                                              <p:pRg st="2" end="2"/>
                                            </p:txEl>
                                          </p:spTgt>
                                        </p:tgtEl>
                                        <p:attrNameLst>
                                          <p:attrName>style.visibility</p:attrName>
                                        </p:attrNameLst>
                                      </p:cBhvr>
                                      <p:to>
                                        <p:strVal val="visible"/>
                                      </p:to>
                                    </p:set>
                                    <p:anim to="" calcmode="lin" valueType="num">
                                      <p:cBhvr>
                                        <p:cTn id="32" dur="1" fill="hold"/>
                                        <p:tgtEl>
                                          <p:spTgt spid="4">
                                            <p:txEl>
                                              <p:pRg st="2" end="2"/>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4">
                                            <p:txEl>
                                              <p:pRg st="4" end="4"/>
                                            </p:txEl>
                                          </p:spTgt>
                                        </p:tgtEl>
                                        <p:attrNameLst>
                                          <p:attrName>style.visibility</p:attrName>
                                        </p:attrNameLst>
                                      </p:cBhvr>
                                      <p:to>
                                        <p:strVal val="visible"/>
                                      </p:to>
                                    </p:set>
                                    <p:anim to="" calcmode="lin" valueType="num">
                                      <p:cBhvr>
                                        <p:cTn id="37" dur="1" fill="hold"/>
                                        <p:tgtEl>
                                          <p:spTgt spid="4">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76672"/>
            <a:ext cx="5112568" cy="2664295"/>
          </a:xfrm>
          <a:solidFill>
            <a:schemeClr val="accent1">
              <a:lumMod val="20000"/>
              <a:lumOff val="80000"/>
            </a:schemeClr>
          </a:solidFill>
        </p:spPr>
        <p:txBody>
          <a:bodyPr>
            <a:normAutofit fontScale="85000" lnSpcReduction="20000"/>
          </a:bodyPr>
          <a:lstStyle/>
          <a:p>
            <a:r>
              <a:rPr lang="es-CO" dirty="0" smtClean="0"/>
              <a:t>En este tiempo, cuando se hace un esfuerzo tal para imponer la observancia del domingo, </a:t>
            </a:r>
            <a:r>
              <a:rPr lang="es-CO" u="sng" dirty="0" smtClean="0">
                <a:solidFill>
                  <a:srgbClr val="0070C0"/>
                </a:solidFill>
              </a:rPr>
              <a:t>es la precisa oportunidad para presentar al mundo el verdadero día de reposo en contraste con el falso. </a:t>
            </a:r>
            <a:endParaRPr lang="es-CO" u="sng" dirty="0">
              <a:solidFill>
                <a:srgbClr val="0070C0"/>
              </a:solidFill>
            </a:endParaRPr>
          </a:p>
        </p:txBody>
      </p:sp>
      <p:pic>
        <p:nvPicPr>
          <p:cNvPr id="4" name="Picture 2" descr="http://t1.gstatic.com/images?q=tbn:ANd9GcQJieC9ooN31YEUl2aq5lLAIiYQvZsqFy_CFYkm48dQZWE7SFpU"/>
          <p:cNvPicPr>
            <a:picLocks noChangeAspect="1" noChangeArrowheads="1"/>
          </p:cNvPicPr>
          <p:nvPr/>
        </p:nvPicPr>
        <p:blipFill>
          <a:blip r:embed="rId2" cstate="print"/>
          <a:srcRect/>
          <a:stretch>
            <a:fillRect/>
          </a:stretch>
        </p:blipFill>
        <p:spPr bwMode="auto">
          <a:xfrm>
            <a:off x="5364088" y="332656"/>
            <a:ext cx="3528392" cy="2664296"/>
          </a:xfrm>
          <a:prstGeom prst="rect">
            <a:avLst/>
          </a:prstGeom>
          <a:noFill/>
        </p:spPr>
      </p:pic>
      <p:sp>
        <p:nvSpPr>
          <p:cNvPr id="5" name="4 Rectángulo"/>
          <p:cNvSpPr/>
          <p:nvPr/>
        </p:nvSpPr>
        <p:spPr>
          <a:xfrm>
            <a:off x="323528" y="3284983"/>
            <a:ext cx="4968552" cy="3539430"/>
          </a:xfrm>
          <a:prstGeom prst="rect">
            <a:avLst/>
          </a:prstGeom>
          <a:solidFill>
            <a:srgbClr val="FFFF00"/>
          </a:solidFill>
        </p:spPr>
        <p:txBody>
          <a:bodyPr wrap="square">
            <a:spAutoFit/>
          </a:bodyPr>
          <a:lstStyle/>
          <a:p>
            <a:pPr algn="ctr"/>
            <a:r>
              <a:rPr lang="es-CO" sz="2800" dirty="0" smtClean="0"/>
              <a:t>En su providencia, el Señor está muy por delante de nosotros. </a:t>
            </a:r>
            <a:r>
              <a:rPr lang="es-CO" sz="2800" u="sng" dirty="0" smtClean="0"/>
              <a:t>El ha permitido que la cuestión del domingo sea recalcada primero para que el día de reposo del cuarto mandamiento pueda ser presentado ante las asambleas legislativas. </a:t>
            </a:r>
            <a:endParaRPr lang="es-CO" sz="2800" u="sng" dirty="0"/>
          </a:p>
        </p:txBody>
      </p:sp>
      <p:pic>
        <p:nvPicPr>
          <p:cNvPr id="159746" name="Picture 2" descr="http://t2.gstatic.com/images?q=tbn:ANd9GcQ1R2ocf8c-bjG637z3DdtfimJFZzdQlB9uEL_ZDviu05ZdIlfb"/>
          <p:cNvPicPr>
            <a:picLocks noChangeAspect="1" noChangeArrowheads="1"/>
          </p:cNvPicPr>
          <p:nvPr/>
        </p:nvPicPr>
        <p:blipFill>
          <a:blip r:embed="rId3" cstate="print"/>
          <a:srcRect/>
          <a:stretch>
            <a:fillRect/>
          </a:stretch>
        </p:blipFill>
        <p:spPr bwMode="auto">
          <a:xfrm>
            <a:off x="5508104" y="3140968"/>
            <a:ext cx="3240360" cy="324036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
                                        <p:tgtEl>
                                          <p:spTgt spid="4"/>
                                        </p:tgtEl>
                                      </p:cBhvr>
                                    </p:animEffect>
                                    <p:anim calcmode="lin" valueType="num">
                                      <p:cBhvr>
                                        <p:cTn id="8" dur="400" fill="hold"/>
                                        <p:tgtEl>
                                          <p:spTgt spid="4"/>
                                        </p:tgtEl>
                                        <p:attrNameLst>
                                          <p:attrName>ppt_x</p:attrName>
                                        </p:attrNameLst>
                                      </p:cBhvr>
                                      <p:tavLst>
                                        <p:tav tm="0">
                                          <p:val>
                                            <p:strVal val="#ppt_x"/>
                                          </p:val>
                                        </p:tav>
                                        <p:tav tm="100000">
                                          <p:val>
                                            <p:strVal val="#ppt_x"/>
                                          </p:val>
                                        </p:tav>
                                      </p:tavLst>
                                    </p:anim>
                                    <p:anim calcmode="lin" valueType="num">
                                      <p:cBhvr>
                                        <p:cTn id="9" dur="400" fill="hold"/>
                                        <p:tgtEl>
                                          <p:spTgt spid="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4" fill="hold" grpId="0" nodeType="clickEffect">
                                  <p:stCondLst>
                                    <p:cond delay="0"/>
                                  </p:stCondLst>
                                  <p:childTnLst>
                                    <p:set>
                                      <p:cBhvr>
                                        <p:cTn id="15" dur="1" fill="hold">
                                          <p:stCondLst>
                                            <p:cond delay="0"/>
                                          </p:stCondLst>
                                        </p:cTn>
                                        <p:tgtEl>
                                          <p:spTgt spid="3">
                                            <p:bg/>
                                          </p:spTgt>
                                        </p:tgtEl>
                                        <p:attrNameLst>
                                          <p:attrName>style.visibility</p:attrName>
                                        </p:attrNameLst>
                                      </p:cBhvr>
                                      <p:to>
                                        <p:strVal val="visible"/>
                                      </p:to>
                                    </p:set>
                                    <p:animEffect transition="in" filter="wheel(4)">
                                      <p:cBhvr>
                                        <p:cTn id="16" dur="2000"/>
                                        <p:tgtEl>
                                          <p:spTgt spid="3">
                                            <p:bg/>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4"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wheel(4)">
                                      <p:cBhvr>
                                        <p:cTn id="21" dur="2000"/>
                                        <p:tgtEl>
                                          <p:spTgt spid="3">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159746"/>
                                        </p:tgtEl>
                                        <p:attrNameLst>
                                          <p:attrName>style.visibility</p:attrName>
                                        </p:attrNameLst>
                                      </p:cBhvr>
                                      <p:to>
                                        <p:strVal val="visible"/>
                                      </p:to>
                                    </p:set>
                                    <p:animEffect transition="in" filter="blinds(horizontal)">
                                      <p:cBhvr>
                                        <p:cTn id="26" dur="500"/>
                                        <p:tgtEl>
                                          <p:spTgt spid="159746"/>
                                        </p:tgtEl>
                                      </p:cBhvr>
                                    </p:animEffect>
                                  </p:childTnLst>
                                </p:cTn>
                              </p:par>
                            </p:childTnLst>
                          </p:cTn>
                        </p:par>
                      </p:childTnLst>
                    </p:cTn>
                  </p:par>
                  <p:par>
                    <p:cTn id="27" fill="hold">
                      <p:stCondLst>
                        <p:cond delay="indefinite"/>
                      </p:stCondLst>
                      <p:childTnLst>
                        <p:par>
                          <p:cTn id="28" fill="hold">
                            <p:stCondLst>
                              <p:cond delay="0"/>
                            </p:stCondLst>
                            <p:childTnLst>
                              <p:par>
                                <p:cTn id="29" presetID="21" presetClass="entr" presetSubtype="4"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heel(4)">
                                      <p:cBhvr>
                                        <p:cTn id="3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4896544" cy="6120680"/>
          </a:xfrm>
          <a:solidFill>
            <a:srgbClr val="FFC000"/>
          </a:solidFill>
        </p:spPr>
        <p:txBody>
          <a:bodyPr>
            <a:normAutofit/>
          </a:bodyPr>
          <a:lstStyle/>
          <a:p>
            <a:pPr algn="ctr"/>
            <a:endParaRPr lang="es-CO" sz="3600" dirty="0" smtClean="0"/>
          </a:p>
          <a:p>
            <a:pPr algn="ctr">
              <a:buNone/>
            </a:pPr>
            <a:r>
              <a:rPr lang="es-CO" sz="3600" dirty="0" smtClean="0"/>
              <a:t>   De este modo, la atención de los dirigentes de la nación puede ser atraída al testimonio de la Palabra de Dios en favor del verdadero día de reposo.-</a:t>
            </a:r>
            <a:r>
              <a:rPr lang="es-CO" sz="3600" dirty="0" smtClean="0">
                <a:solidFill>
                  <a:srgbClr val="FF0000"/>
                </a:solidFill>
              </a:rPr>
              <a:t>2MR 197 (1890). </a:t>
            </a:r>
          </a:p>
        </p:txBody>
      </p:sp>
      <p:pic>
        <p:nvPicPr>
          <p:cNvPr id="61442" name="Picture 2" descr="http://t1.gstatic.com/images?q=tbn:ANd9GcQVkftV-enDeP6owGbCIPVRzLZgRr5ECOI4ucsrv5XmCBkWoNp1"/>
          <p:cNvPicPr>
            <a:picLocks noChangeAspect="1" noChangeArrowheads="1"/>
          </p:cNvPicPr>
          <p:nvPr/>
        </p:nvPicPr>
        <p:blipFill>
          <a:blip r:embed="rId2" cstate="print"/>
          <a:srcRect/>
          <a:stretch>
            <a:fillRect/>
          </a:stretch>
        </p:blipFill>
        <p:spPr bwMode="auto">
          <a:xfrm>
            <a:off x="5364088" y="404664"/>
            <a:ext cx="3456384" cy="5976664"/>
          </a:xfrm>
          <a:prstGeom prst="rect">
            <a:avLst/>
          </a:prstGeom>
          <a:noFill/>
        </p:spPr>
      </p:pic>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gradFill>
            <a:gsLst>
              <a:gs pos="58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0000"/>
          </a:bodyPr>
          <a:lstStyle/>
          <a:p>
            <a:r>
              <a:rPr lang="es-CO" dirty="0" smtClean="0">
                <a:latin typeface="Algerian" pitchFamily="82" charset="0"/>
              </a:rPr>
              <a:t>¿Quién está primero, Dios o los hombres?</a:t>
            </a:r>
            <a:endParaRPr lang="es-CO" dirty="0">
              <a:latin typeface="Algerian" pitchFamily="82" charset="0"/>
            </a:endParaRPr>
          </a:p>
        </p:txBody>
      </p:sp>
      <p:sp>
        <p:nvSpPr>
          <p:cNvPr id="3" name="2 Marcador de contenido"/>
          <p:cNvSpPr>
            <a:spLocks noGrp="1"/>
          </p:cNvSpPr>
          <p:nvPr>
            <p:ph idx="1"/>
          </p:nvPr>
        </p:nvSpPr>
        <p:spPr>
          <a:xfrm>
            <a:off x="0" y="1600200"/>
            <a:ext cx="9144000" cy="1324744"/>
          </a:xfrm>
        </p:spPr>
        <p:txBody>
          <a:bodyPr>
            <a:noAutofit/>
          </a:bodyPr>
          <a:lstStyle/>
          <a:p>
            <a:pPr>
              <a:buNone/>
            </a:pPr>
            <a:r>
              <a:rPr lang="es-CO" sz="2800" dirty="0" smtClean="0">
                <a:solidFill>
                  <a:srgbClr val="FF0000"/>
                </a:solidFill>
              </a:rPr>
              <a:t>    Hechos 5:29</a:t>
            </a:r>
            <a:r>
              <a:rPr lang="es-CO" sz="2800" dirty="0" smtClean="0"/>
              <a:t>. “</a:t>
            </a:r>
            <a:r>
              <a:rPr lang="es-CO" sz="2800" b="1" dirty="0" smtClean="0"/>
              <a:t>Es preciso obedecer a Dios antes que a los hombres</a:t>
            </a:r>
            <a:r>
              <a:rPr lang="es-CO" sz="2800" dirty="0" smtClean="0"/>
              <a:t>”. La Biblia dice que debemos obedecer a Dios antes que a los hombres </a:t>
            </a:r>
          </a:p>
        </p:txBody>
      </p:sp>
      <p:sp>
        <p:nvSpPr>
          <p:cNvPr id="4" name="3 Rectángulo"/>
          <p:cNvSpPr/>
          <p:nvPr/>
        </p:nvSpPr>
        <p:spPr>
          <a:xfrm>
            <a:off x="395536" y="3068960"/>
            <a:ext cx="5760640" cy="3416320"/>
          </a:xfrm>
          <a:prstGeom prst="rect">
            <a:avLst/>
          </a:prstGeom>
          <a:solidFill>
            <a:schemeClr val="accent6">
              <a:lumMod val="60000"/>
              <a:lumOff val="40000"/>
            </a:schemeClr>
          </a:solidFill>
        </p:spPr>
        <p:txBody>
          <a:bodyPr wrap="square">
            <a:spAutoFit/>
          </a:bodyPr>
          <a:lstStyle/>
          <a:p>
            <a:pPr algn="ctr"/>
            <a:r>
              <a:rPr lang="es-CO" sz="2400" u="sng" dirty="0" smtClean="0">
                <a:solidFill>
                  <a:srgbClr val="0070C0"/>
                </a:solidFill>
              </a:rPr>
              <a:t>Los adherentes a la verdad son llamados ahora para elegir entre desechar un claro requerimiento de la Palabra de Dios o perder su libertad</a:t>
            </a:r>
            <a:r>
              <a:rPr lang="es-CO" sz="2400" dirty="0" smtClean="0"/>
              <a:t>. Si renunciamos a la Palabra de Dios y aceptamos las costumbres y tradiciones humanas, </a:t>
            </a:r>
            <a:r>
              <a:rPr lang="es-CO" sz="2400" u="sng" dirty="0" smtClean="0">
                <a:solidFill>
                  <a:srgbClr val="0070C0"/>
                </a:solidFill>
              </a:rPr>
              <a:t>todavía se nos permitirá vivir entre los hombres para comprar y vender, y para que se respeten nuestros derechos. </a:t>
            </a:r>
          </a:p>
        </p:txBody>
      </p:sp>
      <p:pic>
        <p:nvPicPr>
          <p:cNvPr id="60418" name="Picture 2" descr="http://t2.gstatic.com/images?q=tbn:ANd9GcSa6z6RJBZz3kxCoJf0uiF1oAa7paSI2lkhDVXitBkShgW6VRQWhA"/>
          <p:cNvPicPr>
            <a:picLocks noChangeAspect="1" noChangeArrowheads="1"/>
          </p:cNvPicPr>
          <p:nvPr/>
        </p:nvPicPr>
        <p:blipFill>
          <a:blip r:embed="rId2" cstate="print"/>
          <a:srcRect/>
          <a:stretch>
            <a:fillRect/>
          </a:stretch>
        </p:blipFill>
        <p:spPr bwMode="auto">
          <a:xfrm>
            <a:off x="6300192" y="2564904"/>
            <a:ext cx="2664296" cy="3960440"/>
          </a:xfrm>
          <a:prstGeom prst="rect">
            <a:avLst/>
          </a:prstGeom>
          <a:noFill/>
        </p:spPr>
      </p:pic>
      <p:sp>
        <p:nvSpPr>
          <p:cNvPr id="7" name="6 Flecha derecha"/>
          <p:cNvSpPr/>
          <p:nvPr/>
        </p:nvSpPr>
        <p:spPr>
          <a:xfrm rot="18383521">
            <a:off x="7301988" y="4145750"/>
            <a:ext cx="2162342" cy="56321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Obediencia</a:t>
            </a:r>
            <a:endParaRPr lang="es-CO" dirty="0"/>
          </a:p>
        </p:txBody>
      </p:sp>
      <p:sp>
        <p:nvSpPr>
          <p:cNvPr id="8" name="7 Flecha izquierda"/>
          <p:cNvSpPr/>
          <p:nvPr/>
        </p:nvSpPr>
        <p:spPr>
          <a:xfrm rot="3607417">
            <a:off x="5783533" y="4080358"/>
            <a:ext cx="1980047" cy="508506"/>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Desobediencia</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60418"/>
                                        </p:tgtEl>
                                        <p:attrNameLst>
                                          <p:attrName>style.visibility</p:attrName>
                                        </p:attrNameLst>
                                      </p:cBhvr>
                                      <p:to>
                                        <p:strVal val="visible"/>
                                      </p:to>
                                    </p:set>
                                    <p:animEffect transition="in" filter="wheel(4)">
                                      <p:cBhvr>
                                        <p:cTn id="12" dur="2000"/>
                                        <p:tgtEl>
                                          <p:spTgt spid="60418"/>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4)">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heel(4)">
                                      <p:cBhvr>
                                        <p:cTn id="22" dur="20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heel(4)">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7" grpId="0" animBg="1"/>
      <p:bldP spid="8"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4968552" cy="6264696"/>
          </a:xfrm>
        </p:spPr>
        <p:txBody>
          <a:bodyPr>
            <a:normAutofit/>
          </a:bodyPr>
          <a:lstStyle/>
          <a:p>
            <a:pPr algn="ctr">
              <a:buNone/>
            </a:pPr>
            <a:r>
              <a:rPr lang="es-CO" dirty="0" smtClean="0"/>
              <a:t>    Pero si mantenemos nuestra lealtad a Dios, </a:t>
            </a:r>
            <a:r>
              <a:rPr lang="es-CO" u="sng" dirty="0" smtClean="0">
                <a:solidFill>
                  <a:srgbClr val="0070C0"/>
                </a:solidFill>
              </a:rPr>
              <a:t>debe ser a expensas de nuestros derechos entre los hombres, porque los enemigos de la ley de Dios se han unido para aplastar el juicio independiente en asuntos de fe religiosa y para controlar la conciencia de los hombres... </a:t>
            </a:r>
          </a:p>
          <a:p>
            <a:endParaRPr lang="es-CO" dirty="0"/>
          </a:p>
        </p:txBody>
      </p:sp>
      <p:pic>
        <p:nvPicPr>
          <p:cNvPr id="52226" name="Picture 2" descr="http://t2.gstatic.com/images?q=tbn:ANd9GcTEvvmgNn38nv4v6sHutKH1mYk38Z9UALydGXZmRpZ6DJJlH5Gb"/>
          <p:cNvPicPr>
            <a:picLocks noChangeAspect="1" noChangeArrowheads="1"/>
          </p:cNvPicPr>
          <p:nvPr/>
        </p:nvPicPr>
        <p:blipFill>
          <a:blip r:embed="rId2" cstate="print"/>
          <a:srcRect/>
          <a:stretch>
            <a:fillRect/>
          </a:stretch>
        </p:blipFill>
        <p:spPr bwMode="auto">
          <a:xfrm>
            <a:off x="5292080" y="836712"/>
            <a:ext cx="3672408" cy="4608512"/>
          </a:xfrm>
          <a:prstGeom prst="rect">
            <a:avLst/>
          </a:prstGeom>
          <a:noFill/>
        </p:spPr>
      </p:pic>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2">
              <a:lumMod val="20000"/>
              <a:lumOff val="80000"/>
            </a:schemeClr>
          </a:solidFill>
        </p:spPr>
        <p:txBody>
          <a:bodyPr>
            <a:normAutofit fontScale="85000" lnSpcReduction="10000"/>
          </a:bodyPr>
          <a:lstStyle/>
          <a:p>
            <a:pPr algn="ctr"/>
            <a:r>
              <a:rPr lang="es-CO" dirty="0" smtClean="0"/>
              <a:t>El pueblo de Dios reconocerá el gobierno humano como una ordenanza divinamente designada, y por precepto y ejemplo enseñará la obediencia a ella como un deber sagrado, </a:t>
            </a:r>
            <a:r>
              <a:rPr lang="es-CO" u="sng" dirty="0" smtClean="0">
                <a:solidFill>
                  <a:srgbClr val="0070C0"/>
                </a:solidFill>
              </a:rPr>
              <a:t>siempre y cuando su autoridad se ejerza dentro de su esfera legítima.</a:t>
            </a:r>
          </a:p>
          <a:p>
            <a:endParaRPr lang="es-CO" dirty="0" smtClean="0"/>
          </a:p>
          <a:p>
            <a:pPr algn="ctr"/>
            <a:r>
              <a:rPr lang="es-CO" dirty="0" smtClean="0"/>
              <a:t> </a:t>
            </a:r>
            <a:r>
              <a:rPr lang="es-CO" dirty="0" smtClean="0">
                <a:solidFill>
                  <a:srgbClr val="FF0000"/>
                </a:solidFill>
              </a:rPr>
              <a:t>Pero cuando sus demandas entren en conflicto con las de Dios, debemos elegir obedecer a Dios antes que a los hombres. </a:t>
            </a:r>
          </a:p>
          <a:p>
            <a:endParaRPr lang="es-CO" dirty="0" smtClean="0"/>
          </a:p>
          <a:p>
            <a:pPr algn="ctr"/>
            <a:r>
              <a:rPr lang="es-CO" u="sng" dirty="0" smtClean="0"/>
              <a:t>Debe reconocerse y obedecerse la Palabra de Dios como una autoridad que está por encima de toda legislación humana</a:t>
            </a:r>
            <a:r>
              <a:rPr lang="es-CO" dirty="0" smtClean="0"/>
              <a:t>. EI "Así dice el Señor" no debe desecharse por un "Así dicen la Iglesia o el Estado". </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4)">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1800201"/>
          </a:xfrm>
        </p:spPr>
        <p:txBody>
          <a:bodyPr>
            <a:normAutofit/>
          </a:bodyPr>
          <a:lstStyle/>
          <a:p>
            <a:pPr>
              <a:buNone/>
            </a:pPr>
            <a:r>
              <a:rPr lang="es-CO" dirty="0" smtClean="0"/>
              <a:t>    La corona de Cristo debe elevarse por encima de todas las diademas de los potentados terrenales. - </a:t>
            </a:r>
            <a:r>
              <a:rPr lang="es-CO" dirty="0" smtClean="0">
                <a:solidFill>
                  <a:srgbClr val="FF0000"/>
                </a:solidFill>
              </a:rPr>
              <a:t>HM Noviembre 1, 1893.  </a:t>
            </a:r>
          </a:p>
        </p:txBody>
      </p:sp>
      <p:sp>
        <p:nvSpPr>
          <p:cNvPr id="4" name="3 Rectángulo"/>
          <p:cNvSpPr/>
          <p:nvPr/>
        </p:nvSpPr>
        <p:spPr>
          <a:xfrm>
            <a:off x="251520" y="2060848"/>
            <a:ext cx="5040560" cy="4678204"/>
          </a:xfrm>
          <a:prstGeom prst="rect">
            <a:avLst/>
          </a:prstGeom>
          <a:solidFill>
            <a:schemeClr val="accent2">
              <a:lumMod val="20000"/>
              <a:lumOff val="80000"/>
            </a:schemeClr>
          </a:solidFill>
        </p:spPr>
        <p:txBody>
          <a:bodyPr wrap="square">
            <a:spAutoFit/>
          </a:bodyPr>
          <a:lstStyle/>
          <a:p>
            <a:pPr algn="ctr">
              <a:buNone/>
            </a:pPr>
            <a:r>
              <a:rPr lang="es-CO" sz="2800" dirty="0" smtClean="0"/>
              <a:t>Satanás les ofrece a los hombres los reinos del mundo </a:t>
            </a:r>
            <a:r>
              <a:rPr lang="es-CO" sz="2800" b="1" u="sng" dirty="0" smtClean="0">
                <a:solidFill>
                  <a:srgbClr val="0070C0"/>
                </a:solidFill>
              </a:rPr>
              <a:t>si ellos le ceden la supremacía</a:t>
            </a:r>
            <a:r>
              <a:rPr lang="es-CO" sz="2800" dirty="0" smtClean="0"/>
              <a:t>. Muchos hacen esto y sacrifican el cielo.</a:t>
            </a:r>
          </a:p>
          <a:p>
            <a:pPr algn="ctr">
              <a:buNone/>
            </a:pPr>
            <a:endParaRPr lang="es-CO" sz="2800" dirty="0" smtClean="0"/>
          </a:p>
          <a:p>
            <a:pPr algn="ctr">
              <a:buNone/>
            </a:pPr>
            <a:r>
              <a:rPr lang="es-CO" sz="2800" dirty="0" smtClean="0"/>
              <a:t> </a:t>
            </a:r>
            <a:r>
              <a:rPr lang="es-CO" sz="2800" u="sng" dirty="0" smtClean="0">
                <a:solidFill>
                  <a:srgbClr val="0070C0"/>
                </a:solidFill>
              </a:rPr>
              <a:t>Es mejor morir que pecar; es mejor padecer necesidad que defraudar; es mejor pasar hambre que mentir.-</a:t>
            </a:r>
            <a:r>
              <a:rPr lang="es-CO" sz="2800" dirty="0" smtClean="0">
                <a:solidFill>
                  <a:srgbClr val="FF0000"/>
                </a:solidFill>
              </a:rPr>
              <a:t>4T 495 (1880). 147 </a:t>
            </a:r>
          </a:p>
          <a:p>
            <a:endParaRPr lang="es-CO" dirty="0"/>
          </a:p>
        </p:txBody>
      </p:sp>
      <p:pic>
        <p:nvPicPr>
          <p:cNvPr id="162818" name="Picture 2" descr="http://t2.gstatic.com/images?q=tbn:ANd9GcQEfK83YCmJ3B2TYr7Xm9RlwfxK26tqtHs3B4WULKkGkynCE44E"/>
          <p:cNvPicPr>
            <a:picLocks noChangeAspect="1" noChangeArrowheads="1"/>
          </p:cNvPicPr>
          <p:nvPr/>
        </p:nvPicPr>
        <p:blipFill>
          <a:blip r:embed="rId2" cstate="print"/>
          <a:srcRect/>
          <a:stretch>
            <a:fillRect/>
          </a:stretch>
        </p:blipFill>
        <p:spPr bwMode="auto">
          <a:xfrm>
            <a:off x="5508104" y="2564904"/>
            <a:ext cx="3384376" cy="388843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bg/>
                                          </p:spTgt>
                                        </p:tgtEl>
                                        <p:attrNameLst>
                                          <p:attrName>style.visibility</p:attrName>
                                        </p:attrNameLst>
                                      </p:cBhvr>
                                      <p:to>
                                        <p:strVal val="visible"/>
                                      </p:to>
                                    </p:set>
                                    <p:anim to="" calcmode="lin" valueType="num">
                                      <p:cBhvr>
                                        <p:cTn id="12" dur="1" fill="hold"/>
                                        <p:tgtEl>
                                          <p:spTgt spid="4">
                                            <p:bg/>
                                          </p:spTgt>
                                        </p:tgtEl>
                                        <p:attrNameLst>
                                          <p:attrName/>
                                        </p:attrNameLst>
                                      </p:cBhvr>
                                    </p:anim>
                                  </p:childTnLst>
                                </p:cTn>
                              </p:par>
                              <p:par>
                                <p:cTn id="13" presetID="24" presetClass="entr" presetSubtype="0" fill="hold" grpId="0" nodeType="with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 to="" calcmode="lin" valueType="num">
                                      <p:cBhvr>
                                        <p:cTn id="15" dur="1" fill="hold"/>
                                        <p:tgtEl>
                                          <p:spTgt spid="4">
                                            <p:txEl>
                                              <p:pRg st="0" end="0"/>
                                            </p:txEl>
                                          </p:spTgt>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55" presetClass="entr" presetSubtype="0" fill="hold" nodeType="clickEffect">
                                  <p:stCondLst>
                                    <p:cond delay="0"/>
                                  </p:stCondLst>
                                  <p:childTnLst>
                                    <p:set>
                                      <p:cBhvr>
                                        <p:cTn id="19" dur="1" fill="hold">
                                          <p:stCondLst>
                                            <p:cond delay="0"/>
                                          </p:stCondLst>
                                        </p:cTn>
                                        <p:tgtEl>
                                          <p:spTgt spid="162818"/>
                                        </p:tgtEl>
                                        <p:attrNameLst>
                                          <p:attrName>style.visibility</p:attrName>
                                        </p:attrNameLst>
                                      </p:cBhvr>
                                      <p:to>
                                        <p:strVal val="visible"/>
                                      </p:to>
                                    </p:set>
                                    <p:anim calcmode="lin" valueType="num">
                                      <p:cBhvr>
                                        <p:cTn id="20" dur="1000" fill="hold"/>
                                        <p:tgtEl>
                                          <p:spTgt spid="162818"/>
                                        </p:tgtEl>
                                        <p:attrNameLst>
                                          <p:attrName>ppt_w</p:attrName>
                                        </p:attrNameLst>
                                      </p:cBhvr>
                                      <p:tavLst>
                                        <p:tav tm="0">
                                          <p:val>
                                            <p:strVal val="#ppt_w*0.70"/>
                                          </p:val>
                                        </p:tav>
                                        <p:tav tm="100000">
                                          <p:val>
                                            <p:strVal val="#ppt_w"/>
                                          </p:val>
                                        </p:tav>
                                      </p:tavLst>
                                    </p:anim>
                                    <p:anim calcmode="lin" valueType="num">
                                      <p:cBhvr>
                                        <p:cTn id="21" dur="1000" fill="hold"/>
                                        <p:tgtEl>
                                          <p:spTgt spid="162818"/>
                                        </p:tgtEl>
                                        <p:attrNameLst>
                                          <p:attrName>ppt_h</p:attrName>
                                        </p:attrNameLst>
                                      </p:cBhvr>
                                      <p:tavLst>
                                        <p:tav tm="0">
                                          <p:val>
                                            <p:strVal val="#ppt_h"/>
                                          </p:val>
                                        </p:tav>
                                        <p:tav tm="100000">
                                          <p:val>
                                            <p:strVal val="#ppt_h"/>
                                          </p:val>
                                        </p:tav>
                                      </p:tavLst>
                                    </p:anim>
                                    <p:animEffect transition="in" filter="fade">
                                      <p:cBhvr>
                                        <p:cTn id="22" dur="1000"/>
                                        <p:tgtEl>
                                          <p:spTgt spid="16281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blinds(horizontal)">
                                      <p:cBhvr>
                                        <p:cTn id="2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uiExpand="1" build="allAtOnce" animBg="1"/>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3116</TotalTime>
  <Words>8089</Words>
  <Application>Microsoft Office PowerPoint</Application>
  <PresentationFormat>Presentación en pantalla (4:3)</PresentationFormat>
  <Paragraphs>377</Paragraphs>
  <Slides>98</Slides>
  <Notes>1</Notes>
  <HiddenSlides>0</HiddenSlides>
  <MMClips>0</MMClips>
  <ScaleCrop>false</ScaleCrop>
  <HeadingPairs>
    <vt:vector size="4" baseType="variant">
      <vt:variant>
        <vt:lpstr>Tema</vt:lpstr>
      </vt:variant>
      <vt:variant>
        <vt:i4>1</vt:i4>
      </vt:variant>
      <vt:variant>
        <vt:lpstr>Títulos de diapositiva</vt:lpstr>
      </vt:variant>
      <vt:variant>
        <vt:i4>98</vt:i4>
      </vt:variant>
    </vt:vector>
  </HeadingPairs>
  <TitlesOfParts>
    <vt:vector size="99" baseType="lpstr">
      <vt:lpstr>Tema de Office</vt:lpstr>
      <vt:lpstr>Tema N° 9 LA LEY DOMINICAL</vt:lpstr>
      <vt:lpstr> Satanás desafía la autoridad de Dios  </vt:lpstr>
      <vt:lpstr>Diapositiva 3</vt:lpstr>
      <vt:lpstr>Diapositiva 4</vt:lpstr>
      <vt:lpstr>Diapositiva 5</vt:lpstr>
      <vt:lpstr>¿Cuan es el punto en discusión?</vt:lpstr>
      <vt:lpstr>Diapositiva 7</vt:lpstr>
      <vt:lpstr>Diapositiva 8</vt:lpstr>
      <vt:lpstr>BENEDICTO XVI: QUE EL TRABAJO Y LA FIESTA NO DISGREGUEN LA FAMILIA</vt:lpstr>
      <vt:lpstr> Comercio en alerta: Moción de diputados de Chile para que domingos sean "feriado irrenunciable"  </vt:lpstr>
      <vt:lpstr> Adventistas en alerta por proyecto de ley dominical comercial en Europa  </vt:lpstr>
      <vt:lpstr> La Conferencia Europea por el Descanso Dominical en el Comercio pide que los Jefes de Estado y de Gobierno se impliquen en su defensa  </vt:lpstr>
      <vt:lpstr> Movilización para la Protección del Domingo a Nivel Europeo  </vt:lpstr>
      <vt:lpstr> Legisladores analizarán regular el descanso dominical en el interior provincial  </vt:lpstr>
      <vt:lpstr>   El Tribunal Constitucional alemán ha dado la razón a la Iglesia y ha prohibido abrir las tiendas en domingo  </vt:lpstr>
      <vt:lpstr> Movimiento para recuperar el Domingo como Día de Descanso </vt:lpstr>
      <vt:lpstr>  Arzobispo de París critica trabajo dominical  </vt:lpstr>
      <vt:lpstr>¿Cuál es el día de la familia según la Biblia?</vt:lpstr>
      <vt:lpstr> Rumbo a la ley dominical </vt:lpstr>
      <vt:lpstr>Diapositiva 20</vt:lpstr>
      <vt:lpstr>  Bush recibe al Papa en la Casa Blanca  </vt:lpstr>
      <vt:lpstr>Diapositiva 22</vt:lpstr>
      <vt:lpstr>Diapositiva 23</vt:lpstr>
      <vt:lpstr>Diapositiva 24</vt:lpstr>
      <vt:lpstr> Presidente Obama de Estados Unidos se acerca al Vaticano tras fugaz visita al vaticano </vt:lpstr>
      <vt:lpstr>Diapositiva 26</vt:lpstr>
      <vt:lpstr>Diapositiva 27</vt:lpstr>
      <vt:lpstr>Diapositiva 28</vt:lpstr>
      <vt:lpstr>Diapositiva 29</vt:lpstr>
      <vt:lpstr> Los defensores de la ley dominical no advierten lo que están haciendo  </vt:lpstr>
      <vt:lpstr>Diapositiva 31</vt:lpstr>
      <vt:lpstr>Diapositiva 32</vt:lpstr>
      <vt:lpstr>Diapositiva 33</vt:lpstr>
      <vt:lpstr>Diapositiva 34</vt:lpstr>
      <vt:lpstr>Diapositiva 35</vt:lpstr>
      <vt:lpstr>¿De que forma nos podemos opones a las leyes dominicales?</vt:lpstr>
      <vt:lpstr>Diapositiva 37</vt:lpstr>
      <vt:lpstr>Diapositiva 38</vt:lpstr>
      <vt:lpstr>Diapositiva 39</vt:lpstr>
      <vt:lpstr>Diapositiva 40</vt:lpstr>
      <vt:lpstr>Diapositiva 41</vt:lpstr>
      <vt:lpstr>¿Cual es la orden de Dios para su pueblo a través de los siglos?</vt:lpstr>
      <vt:lpstr>Diapositiva 43</vt:lpstr>
      <vt:lpstr>¿La Iglesia Católica admite haber hecho el cambio?</vt:lpstr>
      <vt:lpstr>Diapositiva 45</vt:lpstr>
      <vt:lpstr>Diapositiva 46</vt:lpstr>
      <vt:lpstr> ¿Cuáles son los argumentos usados por los abogados de la ley dominical?  </vt:lpstr>
      <vt:lpstr>Diapositiva 48</vt:lpstr>
      <vt:lpstr> El protestantismo y el catolicismo actúan en concierto  </vt:lpstr>
      <vt:lpstr>El protestantismo aceptará la idolatría</vt:lpstr>
      <vt:lpstr>Ellos pasarán por alto estos textos, lo importante para ellos es estar unidos en la observancia del domingo.</vt:lpstr>
      <vt:lpstr>Diapositiva 52</vt:lpstr>
      <vt:lpstr>En las siguientes imágenes aparecen los tres últimos presidentes de los Estados Unidos con los dos últimos papas.  </vt:lpstr>
      <vt:lpstr>¿A quién honra las leyes dominicales?</vt:lpstr>
      <vt:lpstr>Diapositiva 55</vt:lpstr>
      <vt:lpstr>Diapositiva 56</vt:lpstr>
      <vt:lpstr>¿Qué había perdido roma en 1798 y que ahora recobrará?</vt:lpstr>
      <vt:lpstr>¿Qué ocasionará la imposición del domingo como día de reposo?</vt:lpstr>
      <vt:lpstr>Diapositiva 59</vt:lpstr>
      <vt:lpstr>¿Qué significará para los Estados Unidos la imposición de leyes dominicales?</vt:lpstr>
      <vt:lpstr>Diapositiva 61</vt:lpstr>
      <vt:lpstr>Diapositiva 62</vt:lpstr>
      <vt:lpstr>¿Qué vendrá después de la apostasía?</vt:lpstr>
      <vt:lpstr>Diapositiva 64</vt:lpstr>
      <vt:lpstr>Diapositiva 65</vt:lpstr>
      <vt:lpstr>Diapositiva 66</vt:lpstr>
      <vt:lpstr>Diapositiva 67</vt:lpstr>
      <vt:lpstr>Diapositiva 68</vt:lpstr>
      <vt:lpstr>Diapositiva 69</vt:lpstr>
      <vt:lpstr>Diapositiva 70</vt:lpstr>
      <vt:lpstr>Diapositiva 71</vt:lpstr>
      <vt:lpstr> Legislación dominical universal  </vt:lpstr>
      <vt:lpstr>Diapositiva 73</vt:lpstr>
      <vt:lpstr>Diapositiva 74</vt:lpstr>
      <vt:lpstr>Diapositiva 75</vt:lpstr>
      <vt:lpstr>¿Qué sucederá con los que guardan los Mandamientos de Dios?</vt:lpstr>
      <vt:lpstr>Diapositiva 77</vt:lpstr>
      <vt:lpstr>Diapositiva 78</vt:lpstr>
      <vt:lpstr>Diapositiva 79</vt:lpstr>
      <vt:lpstr>Diapositiva 80</vt:lpstr>
      <vt:lpstr>¿En cuantos grupos quedará dividida la cristiandad?</vt:lpstr>
      <vt:lpstr>Diapositiva 82</vt:lpstr>
      <vt:lpstr>Diapositiva 83</vt:lpstr>
      <vt:lpstr>¿Qué orden dio Jesús casi 2000 años antes es apropiada para ese tiempo?</vt:lpstr>
      <vt:lpstr>¿Para que servirán los carros?</vt:lpstr>
      <vt:lpstr>¿Qué actitud debe tener el remanente en ese tiempo?</vt:lpstr>
      <vt:lpstr>Diapositiva 87</vt:lpstr>
      <vt:lpstr>Diapositiva 88</vt:lpstr>
      <vt:lpstr>Diapositiva 89</vt:lpstr>
      <vt:lpstr>Diapositiva 90</vt:lpstr>
      <vt:lpstr>Diapositiva 91</vt:lpstr>
      <vt:lpstr>¿Qué aspecto positivo tiene la oposición?</vt:lpstr>
      <vt:lpstr>Diapositiva 93</vt:lpstr>
      <vt:lpstr>Diapositiva 94</vt:lpstr>
      <vt:lpstr>¿Quién está primero, Dios o los hombres?</vt:lpstr>
      <vt:lpstr>Diapositiva 96</vt:lpstr>
      <vt:lpstr>Diapositiva 97</vt:lpstr>
      <vt:lpstr>Diapositiva 98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VIDA EN EL CAMPO</dc:title>
  <dc:creator>FAMILIA FIERRO CH</dc:creator>
  <cp:lastModifiedBy>FAMILIA FIERRO CH</cp:lastModifiedBy>
  <cp:revision>294</cp:revision>
  <dcterms:created xsi:type="dcterms:W3CDTF">2011-09-28T21:33:23Z</dcterms:created>
  <dcterms:modified xsi:type="dcterms:W3CDTF">2011-11-13T08:15:05Z</dcterms:modified>
</cp:coreProperties>
</file>